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58" r:id="rId4"/>
    <p:sldId id="260" r:id="rId5"/>
    <p:sldId id="276" r:id="rId6"/>
    <p:sldId id="285" r:id="rId7"/>
    <p:sldId id="277" r:id="rId8"/>
    <p:sldId id="278" r:id="rId9"/>
    <p:sldId id="279" r:id="rId10"/>
    <p:sldId id="280" r:id="rId11"/>
    <p:sldId id="281" r:id="rId12"/>
    <p:sldId id="282" r:id="rId13"/>
    <p:sldId id="284" r:id="rId14"/>
    <p:sldId id="261" r:id="rId15"/>
    <p:sldId id="263" r:id="rId16"/>
    <p:sldId id="286" r:id="rId17"/>
    <p:sldId id="287" r:id="rId18"/>
    <p:sldId id="297" r:id="rId19"/>
    <p:sldId id="288" r:id="rId20"/>
    <p:sldId id="271" r:id="rId21"/>
    <p:sldId id="298" r:id="rId22"/>
    <p:sldId id="291" r:id="rId23"/>
    <p:sldId id="292" r:id="rId24"/>
    <p:sldId id="293" r:id="rId25"/>
    <p:sldId id="290" r:id="rId26"/>
    <p:sldId id="262" r:id="rId27"/>
    <p:sldId id="265" r:id="rId28"/>
    <p:sldId id="264" r:id="rId29"/>
    <p:sldId id="269" r:id="rId30"/>
    <p:sldId id="274" r:id="rId31"/>
    <p:sldId id="295" r:id="rId32"/>
    <p:sldId id="294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4AF1"/>
    <a:srgbClr val="E16500"/>
    <a:srgbClr val="0D3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4"/>
    <p:restoredTop sz="94709"/>
  </p:normalViewPr>
  <p:slideViewPr>
    <p:cSldViewPr snapToGrid="0" snapToObjects="1">
      <p:cViewPr varScale="1">
        <p:scale>
          <a:sx n="96" d="100"/>
          <a:sy n="96" d="100"/>
        </p:scale>
        <p:origin x="1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79FB9-FCA1-634C-AB0D-FC584AB14A1B}" type="datetimeFigureOut">
              <a:rPr lang="en-US" smtClean="0"/>
              <a:t>9/20/16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C2EBB-B854-AF45-BF5B-3336EAD766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6C2EBB-B854-AF45-BF5B-3336EAD766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52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5633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6C2EBB-B854-AF45-BF5B-3336EAD766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05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3346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523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2940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203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8571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8369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7634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512249" y="0"/>
            <a:ext cx="81195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07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99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71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8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918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759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02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0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92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20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73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6A97F-2445-F644-B133-38B72C13E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emf"/><Relationship Id="rId3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24.emf"/><Relationship Id="rId5" Type="http://schemas.openxmlformats.org/officeDocument/2006/relationships/image" Target="../media/image25.emf"/><Relationship Id="rId6" Type="http://schemas.openxmlformats.org/officeDocument/2006/relationships/oleObject" Target="../embeddings/oleObject1.bin"/><Relationship Id="rId7" Type="http://schemas.openxmlformats.org/officeDocument/2006/relationships/image" Target="../media/image2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gif"/><Relationship Id="rId5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emf"/><Relationship Id="rId3" Type="http://schemas.openxmlformats.org/officeDocument/2006/relationships/image" Target="../media/image4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emf"/><Relationship Id="rId3" Type="http://schemas.openxmlformats.org/officeDocument/2006/relationships/image" Target="../media/image43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4" Type="http://schemas.openxmlformats.org/officeDocument/2006/relationships/image" Target="../media/image480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image" Target="../media/image7.png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8322" y="1188624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Design of a Fully Optimized DIS Detector at </a:t>
            </a:r>
            <a:r>
              <a:rPr lang="en-US" b="1" dirty="0" err="1"/>
              <a:t>eRHIC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0827" y="4079117"/>
            <a:ext cx="6858000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Richard Petti</a:t>
            </a:r>
          </a:p>
          <a:p>
            <a:r>
              <a:rPr lang="en-US" dirty="0" smtClean="0"/>
              <a:t>Brookhaven National Laboratory</a:t>
            </a:r>
          </a:p>
          <a:p>
            <a:r>
              <a:rPr lang="en-US" dirty="0" smtClean="0"/>
              <a:t>SPIN2016</a:t>
            </a:r>
          </a:p>
          <a:p>
            <a:r>
              <a:rPr lang="en-US" dirty="0" smtClean="0"/>
              <a:t>September 27, 2016</a:t>
            </a:r>
          </a:p>
        </p:txBody>
      </p:sp>
      <p:pic>
        <p:nvPicPr>
          <p:cNvPr id="4" name="Picture 3" descr="bn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032" y="6006548"/>
            <a:ext cx="2188968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4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3825394" y="152400"/>
            <a:ext cx="1590261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TPC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28600" y="990600"/>
            <a:ext cx="3505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~2m long; gas volume radius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[225..775]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1.2%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IFC, 4.0%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OFC; 15.0%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end-caps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ssume 5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long GEM pads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and ~250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single point {</a:t>
            </a:r>
            <a:r>
              <a:rPr lang="en-US" sz="20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</a:t>
            </a:r>
            <a:r>
              <a:rPr lang="en-US" sz="2000" dirty="0" err="1" smtClean="0">
                <a:solidFill>
                  <a:srgbClr val="1F497D"/>
                </a:solidFill>
                <a:latin typeface="Symbol" charset="2"/>
                <a:ea typeface="ＭＳ Ｐゴシック" pitchFamily="-84" charset="-128"/>
                <a:cs typeface="Symbol" charset="2"/>
              </a:rPr>
              <a:t>f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}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resolution for the max. drift distance of ~1m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 gas mixture like T2K at ~250 V/cm (very small transverse dispersion in 3T field) will do the job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" name="Picture 2" descr="tpc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9679" r="14001" b="3120"/>
          <a:stretch/>
        </p:blipFill>
        <p:spPr>
          <a:xfrm>
            <a:off x="3838646" y="1628427"/>
            <a:ext cx="5057555" cy="382828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3914846" y="3457227"/>
            <a:ext cx="3124200" cy="16002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639978">
            <a:off x="4934793" y="4246886"/>
            <a:ext cx="866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~2.0 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7039046" y="3228627"/>
            <a:ext cx="1752600" cy="18288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18865910">
            <a:off x="7487159" y="4249271"/>
            <a:ext cx="866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~1.6 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228600" y="6102763"/>
            <a:ext cx="8610600" cy="457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1900" u="sng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 medium size and medium resolution TPC, having</a:t>
            </a:r>
            <a:r>
              <a:rPr lang="en-US" sz="1900" u="sng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1900" u="sng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in mind current status of the ILD R&amp;D </a:t>
            </a:r>
            <a:r>
              <a:rPr lang="en-US" sz="1900" u="sng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work </a:t>
            </a:r>
            <a:r>
              <a:rPr lang="en-US" sz="1900" u="sng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</a:t>
            </a:r>
            <a:endParaRPr kumimoji="0" lang="en-US" sz="1900" b="0" i="0" u="sng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1200" y="914400"/>
            <a:ext cx="32004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Ongoing EIC R&amp;D project 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10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3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1417982" y="39126"/>
            <a:ext cx="6308035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Micromegas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 barrel tracker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9287" t="2873" r="6435" b="2848"/>
          <a:stretch/>
        </p:blipFill>
        <p:spPr>
          <a:xfrm rot="16200000">
            <a:off x="430891" y="2693310"/>
            <a:ext cx="3530606" cy="3782785"/>
          </a:xfrm>
          <a:prstGeom prst="rect">
            <a:avLst/>
          </a:prstGeom>
        </p:spPr>
      </p:pic>
      <p:pic>
        <p:nvPicPr>
          <p:cNvPr id="3" name="Picture 2" descr="mumegas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8" t="9679" r="10000" b="2319"/>
          <a:stretch/>
        </p:blipFill>
        <p:spPr>
          <a:xfrm>
            <a:off x="4800600" y="1600200"/>
            <a:ext cx="4070410" cy="28338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53000" y="914400"/>
            <a:ext cx="40386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CLAS12 upgrade project 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52400" y="990600"/>
            <a:ext cx="3505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4 layers; technologically driven azimuthal and longitudinal segmentation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2D readout; assume  ~100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spatial resolution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5410200"/>
            <a:ext cx="275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FFFF"/>
                </a:solidFill>
              </a:rPr>
              <a:t>Real life module (</a:t>
            </a:r>
            <a:r>
              <a:rPr lang="en-US" u="sng" dirty="0" err="1" smtClean="0">
                <a:solidFill>
                  <a:srgbClr val="FFFFFF"/>
                </a:solidFill>
              </a:rPr>
              <a:t>Saclay</a:t>
            </a:r>
            <a:r>
              <a:rPr lang="en-US" u="sng" dirty="0" smtClean="0">
                <a:solidFill>
                  <a:srgbClr val="FFFFFF"/>
                </a:solidFill>
              </a:rPr>
              <a:t>)</a:t>
            </a:r>
            <a:endParaRPr lang="en-US" u="sng" dirty="0">
              <a:solidFill>
                <a:srgbClr val="FFFFFF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267200" y="4953000"/>
            <a:ext cx="4876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Internal structure modeled according to the real-life prototypes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0.5%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X/X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per layer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800600" y="2667000"/>
            <a:ext cx="2286000" cy="12192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39978">
            <a:off x="5591948" y="3380459"/>
            <a:ext cx="866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~2.0 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11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87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9861" y="0"/>
            <a:ext cx="530087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GEM </a:t>
            </a:r>
            <a:r>
              <a:rPr lang="en-US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endcap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 trackers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143000"/>
            <a:ext cx="4343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 disks behind the TPC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end-caps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; SBS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internal design for now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assume 50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 {</a:t>
            </a:r>
            <a:r>
              <a:rPr lang="en-US" sz="20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</a:t>
            </a:r>
            <a:r>
              <a:rPr lang="en-US" sz="2000" dirty="0" err="1">
                <a:solidFill>
                  <a:srgbClr val="1F497D"/>
                </a:solidFill>
                <a:latin typeface="Symbol" charset="2"/>
                <a:ea typeface="ＭＳ Ｐゴシック" pitchFamily="-84" charset="-128"/>
                <a:cs typeface="Symbol" charset="2"/>
              </a:rPr>
              <a:t>f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} spatial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resolution can be achieved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3" name="Picture 2" descr="ge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4" t="12879" r="25005" b="4723"/>
          <a:stretch/>
        </p:blipFill>
        <p:spPr>
          <a:xfrm>
            <a:off x="5486400" y="1447800"/>
            <a:ext cx="3383280" cy="33507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0200" y="914400"/>
            <a:ext cx="35814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Ongoing EIC R&amp;D project 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324600" y="2438400"/>
            <a:ext cx="990600" cy="5334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1639978">
            <a:off x="6275203" y="2705124"/>
            <a:ext cx="912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~75 cm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1" y="3048000"/>
            <a:ext cx="5004312" cy="3304536"/>
          </a:xfrm>
          <a:prstGeom prst="rect">
            <a:avLst/>
          </a:prstGeom>
        </p:spPr>
      </p:pic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5257800" y="5105400"/>
            <a:ext cx="3657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W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ell advanced R&amp;D program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 couple of groups have their own large area GEM designs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12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44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olenoid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2" t="17680" r="19996" b="6321"/>
          <a:stretch/>
        </p:blipFill>
        <p:spPr>
          <a:xfrm>
            <a:off x="152400" y="3276600"/>
            <a:ext cx="4267200" cy="3378200"/>
          </a:xfrm>
          <a:prstGeom prst="rect">
            <a:avLst/>
          </a:prstGeom>
        </p:spPr>
      </p:pic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1683027" y="0"/>
            <a:ext cx="645381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Superconducting solenoid </a:t>
            </a:r>
          </a:p>
        </p:txBody>
      </p:sp>
      <p:pic>
        <p:nvPicPr>
          <p:cNvPr id="3" name="Picture 2" descr="image0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790622"/>
            <a:ext cx="3553028" cy="3108168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28600" y="1219200"/>
            <a:ext cx="487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Implement in the same compact design:</a:t>
            </a: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5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homogeneous ~3T field in the TPC</a:t>
            </a:r>
          </a:p>
          <a:p>
            <a:pPr marL="621792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5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</a:t>
            </a:r>
            <a:r>
              <a:rPr lang="en-US" sz="15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adron-track-aligned field in the RICH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7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K</a:t>
            </a: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eep it simple (no dual solenoid configuration; no reversed current coils; no flux return through </a:t>
            </a:r>
            <a:r>
              <a:rPr lang="en-US" sz="17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HCal</a:t>
            </a: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; no warm coils between RICH and </a:t>
            </a:r>
            <a:r>
              <a:rPr lang="en-US" sz="1700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EmCal</a:t>
            </a:r>
            <a:r>
              <a:rPr lang="en-US" sz="17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029200" y="4343400"/>
          <a:ext cx="3581400" cy="1920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87600"/>
                <a:gridCol w="1193800"/>
              </a:tblGrid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Central field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3T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Current density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 A/mm</a:t>
                      </a:r>
                      <a:r>
                        <a:rPr lang="en-US" sz="1500" baseline="30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Full current 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4.6 kA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Main coil radius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1500 mm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Coil pack length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3520</a:t>
                      </a:r>
                      <a:r>
                        <a:rPr lang="en-US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mm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Cryostat inner radius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1350 mm</a:t>
                      </a:r>
                      <a:endParaRPr lang="en-US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tpc-field-uniformity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04" y="3810000"/>
            <a:ext cx="4230796" cy="25146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5330952" y="4983480"/>
            <a:ext cx="3429000" cy="0"/>
          </a:xfrm>
          <a:prstGeom prst="line">
            <a:avLst/>
          </a:prstGeom>
          <a:ln w="15875">
            <a:solidFill>
              <a:srgbClr val="FF0000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34000" y="5367528"/>
            <a:ext cx="3429000" cy="0"/>
          </a:xfrm>
          <a:prstGeom prst="line">
            <a:avLst/>
          </a:prstGeom>
          <a:ln w="15875">
            <a:solidFill>
              <a:srgbClr val="FF0000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8255678" y="4996835"/>
            <a:ext cx="1435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+/- 4% or so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858000" y="2362200"/>
            <a:ext cx="0" cy="9906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019800" y="1676400"/>
            <a:ext cx="0" cy="16764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5867400" y="1524000"/>
            <a:ext cx="2209800" cy="18288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5867400" y="2362200"/>
            <a:ext cx="2209800" cy="990600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332" name="TextBox 56331"/>
          <p:cNvSpPr txBox="1"/>
          <p:nvPr/>
        </p:nvSpPr>
        <p:spPr>
          <a:xfrm>
            <a:off x="4876800" y="1295400"/>
            <a:ext cx="9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006D5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E006D5"/>
                </a:solidFill>
              </a:rPr>
              <a:t> = 1.0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76800" y="2133600"/>
            <a:ext cx="9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006D5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E006D5"/>
                </a:solidFill>
              </a:rPr>
              <a:t> = 1.5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43600" y="2667000"/>
            <a:ext cx="9802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E006D5"/>
                </a:solidFill>
              </a:rPr>
              <a:t>RICH </a:t>
            </a:r>
          </a:p>
          <a:p>
            <a:pPr algn="ctr"/>
            <a:r>
              <a:rPr lang="en-US" dirty="0" smtClean="0">
                <a:solidFill>
                  <a:srgbClr val="E006D5"/>
                </a:solidFill>
              </a:rPr>
              <a:t>location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52400" y="762000"/>
            <a:ext cx="990600" cy="6096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Goal:</a:t>
            </a:r>
            <a:endParaRPr kumimoji="0" lang="en-US" sz="22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5410200" y="4114800"/>
            <a:ext cx="3276600" cy="6096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16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Field variation in TPC volume </a:t>
            </a:r>
            <a:endParaRPr kumimoji="0" lang="en-US" sz="16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39000" y="2743200"/>
            <a:ext cx="1600200" cy="457200"/>
          </a:xfrm>
          <a:prstGeom prst="rect">
            <a:avLst/>
          </a:prstGeom>
          <a:solidFill>
            <a:srgbClr val="4BD7E1">
              <a:alpha val="16000"/>
            </a:srgb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91400" y="2819400"/>
            <a:ext cx="1454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TPC volume</a:t>
            </a:r>
            <a:endParaRPr lang="en-US" dirty="0">
              <a:solidFill>
                <a:srgbClr val="008000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 flipV="1">
            <a:off x="5867400" y="3236976"/>
            <a:ext cx="2209800" cy="128016"/>
          </a:xfrm>
          <a:prstGeom prst="line">
            <a:avLst/>
          </a:prstGeom>
          <a:ln w="12700">
            <a:solidFill>
              <a:srgbClr val="E006D5"/>
            </a:solidFill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876800" y="2971800"/>
            <a:ext cx="90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E006D5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E006D5"/>
                </a:solidFill>
              </a:rPr>
              <a:t> = 3.5</a:t>
            </a:r>
            <a:endParaRPr lang="en-US" dirty="0">
              <a:solidFill>
                <a:srgbClr val="E006D5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13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64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PID</a:t>
            </a:r>
            <a:endParaRPr lang="en-US" dirty="0">
              <a:solidFill>
                <a:srgbClr val="174AF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Electron ID</a:t>
            </a:r>
          </a:p>
          <a:p>
            <a:r>
              <a:rPr lang="en-US" dirty="0" smtClean="0"/>
              <a:t>π/K/p separation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14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825"/>
            <a:ext cx="7886700" cy="897144"/>
          </a:xfrm>
        </p:spPr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Scattered Lepton Kinematics</a:t>
            </a:r>
            <a:endParaRPr lang="en-US" dirty="0">
              <a:solidFill>
                <a:srgbClr val="174AF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8563"/>
            <a:ext cx="8888691" cy="2895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3868361"/>
            <a:ext cx="7772400" cy="76944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Q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&gt; 1.0 GeV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: rapidity coverage -4 &lt; </a:t>
            </a:r>
            <a:r>
              <a:rPr lang="en-US" sz="22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&lt; 1 is sufficient</a:t>
            </a:r>
          </a:p>
          <a:p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Q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&lt; 0.1 GeV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: a dedicated low-Q</a:t>
            </a:r>
            <a:r>
              <a:rPr lang="en-US" sz="22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tagger is required anyway</a:t>
            </a:r>
            <a:endParaRPr lang="en-US" dirty="0" smtClean="0">
              <a:solidFill>
                <a:srgbClr val="008000"/>
              </a:solidFill>
              <a:sym typeface="Wingding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698372"/>
            <a:ext cx="3454722" cy="20672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48006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Also notice: as lepton </a:t>
            </a:r>
            <a:r>
              <a:rPr lang="en-US" sz="2000" dirty="0"/>
              <a:t>beam </a:t>
            </a:r>
            <a:r>
              <a:rPr lang="en-US" sz="2000" dirty="0" smtClean="0"/>
              <a:t>energy goes up scattered </a:t>
            </a:r>
            <a:r>
              <a:rPr lang="en-US" sz="2000" dirty="0"/>
              <a:t>lepton </a:t>
            </a:r>
            <a:r>
              <a:rPr lang="en-US" sz="2000" dirty="0" smtClean="0"/>
              <a:t>is boosted </a:t>
            </a:r>
            <a:r>
              <a:rPr lang="en-US" sz="2000" dirty="0"/>
              <a:t>to negative </a:t>
            </a:r>
            <a:r>
              <a:rPr lang="en-US" sz="2000" dirty="0" smtClean="0">
                <a:latin typeface="Symbol" charset="2"/>
                <a:cs typeface="Symbol" charset="2"/>
              </a:rPr>
              <a:t>h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762000"/>
            <a:ext cx="4584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Cuts: Q</a:t>
            </a:r>
            <a:r>
              <a:rPr lang="en-US" u="sng" baseline="30000" dirty="0" smtClean="0"/>
              <a:t>2</a:t>
            </a:r>
            <a:r>
              <a:rPr lang="en-US" u="sng" dirty="0" smtClean="0"/>
              <a:t>&gt;1 GeV</a:t>
            </a:r>
            <a:r>
              <a:rPr lang="en-US" u="sng" baseline="30000" dirty="0" smtClean="0"/>
              <a:t>2</a:t>
            </a:r>
            <a:r>
              <a:rPr lang="en-US" u="sng" dirty="0" smtClean="0"/>
              <a:t>, 0.01&lt;y&lt;0.95, z&gt;0.1</a:t>
            </a:r>
            <a:endParaRPr lang="en-US" u="sn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15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igration-e-only-bremsstrahlung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95600"/>
            <a:ext cx="4320540" cy="2621280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219200" y="2514600"/>
            <a:ext cx="25908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</a:t>
            </a: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epton tracking only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9" name="Picture 8" descr="migration-da-bremsstrahlung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895600"/>
            <a:ext cx="4320540" cy="2621280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715000" y="2514600"/>
            <a:ext cx="25908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Double-angle method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821635" y="0"/>
            <a:ext cx="7693716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“</a:t>
            </a:r>
            <a:r>
              <a:rPr lang="en-US" b="0" dirty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P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urity” in (x,Q</a:t>
            </a:r>
            <a:r>
              <a:rPr lang="en-US" b="0" baseline="3000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2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) kinematic bins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81000" y="914400"/>
          <a:ext cx="2133601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Equation" r:id="rId6" imgW="1511300" imgH="431800" progId="Equation.3">
                  <p:embed/>
                </p:oleObj>
              </mc:Choice>
              <mc:Fallback>
                <p:oleObj name="Equation" r:id="rId6" imgW="1511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14400"/>
                        <a:ext cx="2133601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667000" y="762000"/>
            <a:ext cx="6172200" cy="7620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Describes migration between kinematic bins</a:t>
            </a: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000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Important to keep it close to 1.0 for successful unfolding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990600" y="5562600"/>
            <a:ext cx="7391400" cy="7620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“Straightforward” lepton tracking can hardly help at Y&lt;0.1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Hadronic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final state accounting allows to recover part of the high Q</a:t>
            </a:r>
            <a:r>
              <a:rPr lang="en-US" baseline="30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range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381000" y="1676400"/>
            <a:ext cx="7391400" cy="838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{PYTHIA 20x250 </a:t>
            </a: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GeV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} -&gt; {GEANT} -&gt; {</a:t>
            </a: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Kalman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filter track fit}</a:t>
            </a: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Bremsstrahlung turned on here (and it matters even for detector with ~5% X/X </a:t>
            </a:r>
            <a:r>
              <a:rPr lang="en-US" baseline="-25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!)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16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0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9514" y="13252"/>
            <a:ext cx="901147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“Purity” in (x,Q</a:t>
            </a:r>
            <a:r>
              <a:rPr lang="en-US" b="0" baseline="3000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2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) kinematic bins, cont’d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28600" y="990600"/>
            <a:ext cx="8077200" cy="1447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Assume e/m calorimeter is used in addition to tracking</a:t>
            </a:r>
          </a:p>
          <a:p>
            <a:pPr marL="61264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~2%/</a:t>
            </a:r>
            <a:r>
              <a:rPr lang="en-US" dirty="0">
                <a:solidFill>
                  <a:srgbClr val="008000"/>
                </a:solidFill>
              </a:rPr>
              <a:t>√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for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&gt; 2 (PWO crystals)</a:t>
            </a:r>
          </a:p>
          <a:p>
            <a:pPr marL="61264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~7%</a:t>
            </a:r>
            <a:r>
              <a:rPr lang="en-US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dirty="0">
                <a:solidFill>
                  <a:srgbClr val="008000"/>
                </a:solidFill>
              </a:rPr>
              <a:t>√</a:t>
            </a:r>
            <a:r>
              <a:rPr lang="en-US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for 1 &lt;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&lt; 2 (tungsten powder </a:t>
            </a:r>
            <a:r>
              <a:rPr lang="en-US" dirty="0" err="1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scint</a:t>
            </a:r>
            <a:r>
              <a:rPr lang="en-US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. fiber sampling towers)</a:t>
            </a:r>
            <a:endParaRPr lang="en-US" dirty="0" smtClean="0">
              <a:solidFill>
                <a:srgbClr val="008000"/>
              </a:solidFill>
              <a:latin typeface="Symbol" charset="2"/>
              <a:ea typeface="ＭＳ Ｐゴシック" pitchFamily="-84" charset="-128"/>
              <a:cs typeface="Symbol" charset="2"/>
            </a:endParaRP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Consider “bremsstrahlung off ” case here for simplicity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066800" y="5638800"/>
            <a:ext cx="7391400" cy="533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High-resolution e/m calorimeter allows to noticeably increase available  Y range</a:t>
            </a:r>
          </a:p>
        </p:txBody>
      </p:sp>
      <p:pic>
        <p:nvPicPr>
          <p:cNvPr id="3" name="Picture 2" descr="migration-e-only-no-bremsstrahlung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95600"/>
            <a:ext cx="4320540" cy="2621280"/>
          </a:xfrm>
          <a:prstGeom prst="rect">
            <a:avLst/>
          </a:prstGeom>
        </p:spPr>
      </p:pic>
      <p:pic>
        <p:nvPicPr>
          <p:cNvPr id="4" name="Picture 3" descr="migration-e-only-no-bremsstrahlung-emcal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895600"/>
            <a:ext cx="4320540" cy="2621280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219200" y="2514600"/>
            <a:ext cx="25908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</a:t>
            </a: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epton tracking only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410200" y="2514600"/>
            <a:ext cx="31242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Lepton tracking + </a:t>
            </a:r>
            <a:r>
              <a:rPr lang="en-US" sz="2400" u="sng" noProof="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EmCal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17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79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Jul,8 2016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xfrm>
            <a:off x="1245704" y="0"/>
            <a:ext cx="7898296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Electromagnetic calorimeters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67400" y="762000"/>
            <a:ext cx="32004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Ongoing EIC R&amp;D projects 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81000" y="3657600"/>
            <a:ext cx="3581400" cy="609600"/>
          </a:xfrm>
          <a:prstGeom prst="rect">
            <a:avLst/>
          </a:prstGeom>
        </p:spPr>
        <p:txBody>
          <a:bodyPr vert="horz" lIns="91283" tIns="45642" rIns="91283" bIns="45642" rtlCol="0">
            <a:normAutofit fontScale="85000" lnSpcReduction="10000"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400" u="sng" noProof="0" dirty="0" smtClean="0">
                <a:solidFill>
                  <a:srgbClr val="E006D5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Present status (May’2016 test run)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rgbClr val="E006D5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152400" y="685800"/>
            <a:ext cx="8991600" cy="2438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Very backward pseudo-</a:t>
            </a:r>
            <a:r>
              <a:rPr lang="en-US" sz="2200" u="sng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rapidities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</a:t>
            </a:r>
            <a:r>
              <a:rPr lang="en-US" sz="2200" u="sng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&lt; -2): </a:t>
            </a:r>
            <a:endParaRPr lang="en-US" sz="2200" u="sng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70408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PWO crystals with ~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%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/√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(or better) energy resolution</a:t>
            </a:r>
            <a:endParaRPr lang="en-US" sz="20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2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200" u="sng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Pseudo-rapidity range -2 &lt; </a:t>
            </a:r>
            <a:r>
              <a:rPr lang="en-US" sz="2200" u="sng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200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&lt; 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3.5</a:t>
            </a:r>
            <a:r>
              <a:rPr lang="en-US" sz="2200" u="sng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:</a:t>
            </a:r>
            <a:r>
              <a:rPr lang="en-US" sz="22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 </a:t>
            </a:r>
          </a:p>
          <a:p>
            <a:pPr marL="61264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rgbClr val="1F497D"/>
                </a:solidFill>
                <a:latin typeface="Arial Narrow"/>
                <a:cs typeface="Arial Narrow"/>
              </a:rPr>
              <a:t>Tungsten </a:t>
            </a:r>
            <a:r>
              <a:rPr lang="en-US" sz="2000" dirty="0">
                <a:solidFill>
                  <a:srgbClr val="1F497D"/>
                </a:solidFill>
                <a:latin typeface="Arial Narrow"/>
                <a:cs typeface="Arial Narrow"/>
              </a:rPr>
              <a:t>powder scintillating fiber </a:t>
            </a:r>
            <a:r>
              <a:rPr lang="en-US" sz="2000" dirty="0" smtClean="0">
                <a:solidFill>
                  <a:srgbClr val="1F497D"/>
                </a:solidFill>
                <a:latin typeface="Arial Narrow"/>
                <a:cs typeface="Arial Narrow"/>
              </a:rPr>
              <a:t>technology with </a:t>
            </a:r>
            <a:r>
              <a:rPr lang="en-US" sz="2000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~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7-10%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/√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</a:t>
            </a:r>
            <a:endParaRPr lang="en-US" sz="20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562600" y="1524000"/>
            <a:ext cx="3429000" cy="6858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 fontScale="92500" lnSpcReduction="10000"/>
          </a:bodyPr>
          <a:lstStyle/>
          <a:p>
            <a:pPr marR="0" lvl="0" algn="ctr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100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100" baseline="30000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-</a:t>
            </a:r>
            <a:r>
              <a:rPr lang="en-US" sz="2100" noProof="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and </a:t>
            </a:r>
            <a:r>
              <a:rPr lang="en-US" sz="2100" noProof="0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g </a:t>
            </a:r>
            <a:r>
              <a:rPr lang="en-US" sz="2100" noProof="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energy measurement;</a:t>
            </a:r>
          </a:p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100" noProof="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 </a:t>
            </a:r>
            <a:r>
              <a:rPr lang="en-US" sz="21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e/p electron ID</a:t>
            </a:r>
            <a:endParaRPr kumimoji="0" lang="en-US" sz="2100" b="0" i="0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Symbol" charset="2"/>
              <a:ea typeface="ＭＳ Ｐゴシック" pitchFamily="-84" charset="-128"/>
              <a:cs typeface="Symbol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1200" y="2743200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sz="2000" dirty="0" smtClean="0">
                <a:solidFill>
                  <a:srgbClr val="008000"/>
                </a:solidFill>
                <a:sym typeface="Wingdings"/>
              </a:rPr>
              <a:t>H1      : (7..12)%</a:t>
            </a:r>
            <a:r>
              <a:rPr lang="en-US" sz="20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sz="2000" dirty="0" smtClean="0">
                <a:solidFill>
                  <a:srgbClr val="008000"/>
                </a:solidFill>
              </a:rPr>
              <a:t>√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 smtClean="0">
                <a:solidFill>
                  <a:srgbClr val="008000"/>
                </a:solidFill>
                <a:sym typeface="Wingdings"/>
              </a:rPr>
              <a:t>+1%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2000" dirty="0" smtClean="0">
                <a:solidFill>
                  <a:srgbClr val="008000"/>
                </a:solidFill>
                <a:sym typeface="Wingdings"/>
              </a:rPr>
              <a:t>ZEUS :        18%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sz="2000" dirty="0">
                <a:solidFill>
                  <a:srgbClr val="008000"/>
                </a:solidFill>
              </a:rPr>
              <a:t>√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000" dirty="0">
                <a:solidFill>
                  <a:srgbClr val="008000"/>
                </a:solidFill>
                <a:sym typeface="Wingdings"/>
              </a:rPr>
              <a:t>+1%</a:t>
            </a:r>
            <a:endParaRPr lang="en-US" sz="2000" dirty="0" smtClean="0">
              <a:solidFill>
                <a:srgbClr val="008000"/>
              </a:solidFill>
              <a:sym typeface="Wingdings"/>
            </a:endParaRPr>
          </a:p>
        </p:txBody>
      </p:sp>
      <p:pic>
        <p:nvPicPr>
          <p:cNvPr id="20" name="Picture 19" descr="eic_rep_fig8a_S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971800"/>
            <a:ext cx="3429000" cy="3528572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21" name="Picture 20" descr="Macintosh HD:Users:oleg:Desktop:eic_rep_fig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895600"/>
            <a:ext cx="1885950" cy="352044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5791200" y="3810000"/>
            <a:ext cx="3200400" cy="2438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Several configurations tested since 2012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Reach energy resolution level of </a:t>
            </a:r>
            <a:r>
              <a:rPr lang="en-US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~{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7%</a:t>
            </a:r>
            <a:r>
              <a:rPr lang="en-US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/√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 + 1%} with the PMTs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See clear path towards getting similar level of performance with a compact readout 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endParaRPr lang="en-US" sz="2200" dirty="0" smtClean="0">
              <a:solidFill>
                <a:schemeClr val="tx2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895600"/>
            <a:ext cx="290889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chemeClr val="tx2">
                    <a:lumMod val="75000"/>
                  </a:schemeClr>
                </a:solidFill>
              </a:rPr>
              <a:t>May’2016 test run in FNAL</a:t>
            </a:r>
            <a:endParaRPr lang="en-US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90800" y="4572000"/>
            <a:ext cx="609600" cy="381000"/>
          </a:xfrm>
          <a:prstGeom prst="rect">
            <a:avLst/>
          </a:prstGeom>
          <a:solidFill>
            <a:srgbClr val="CCFFCC">
              <a:alpha val="26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73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2610677" y="13252"/>
            <a:ext cx="31805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Electron ID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67177"/>
            <a:ext cx="7467600" cy="50574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8600" y="1295400"/>
            <a:ext cx="213360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0" y="4648200"/>
            <a:ext cx="36576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3002" y="838200"/>
            <a:ext cx="8127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15x250 GeV configuration;  particle yields versus momentum in the -4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&lt;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 &lt; 4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range: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4" t="75878" r="26958" b="5498"/>
          <a:stretch/>
        </p:blipFill>
        <p:spPr>
          <a:xfrm>
            <a:off x="609600" y="1600200"/>
            <a:ext cx="1709573" cy="11978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0" y="4724400"/>
            <a:ext cx="2641600" cy="16004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FF00"/>
                </a:solidFill>
                <a:latin typeface="Symbol" charset="2"/>
                <a:cs typeface="Symbol" charset="2"/>
              </a:rPr>
              <a:t>g</a:t>
            </a:r>
            <a:r>
              <a:rPr lang="en-US" sz="1400" dirty="0" smtClean="0">
                <a:solidFill>
                  <a:srgbClr val="322F31"/>
                </a:solidFill>
              </a:rPr>
              <a:t> suppression: </a:t>
            </a:r>
          </a:p>
          <a:p>
            <a:r>
              <a:rPr lang="en-US" sz="1400" dirty="0" smtClean="0">
                <a:solidFill>
                  <a:srgbClr val="322F31"/>
                </a:solidFill>
              </a:rPr>
              <a:t>the same </a:t>
            </a:r>
            <a:r>
              <a:rPr lang="en-US" sz="1400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 smtClean="0">
                <a:solidFill>
                  <a:srgbClr val="322F31"/>
                </a:solidFill>
              </a:rPr>
              <a:t> coverage for</a:t>
            </a:r>
          </a:p>
          <a:p>
            <a:r>
              <a:rPr lang="en-US" sz="1400" dirty="0" smtClean="0">
                <a:solidFill>
                  <a:srgbClr val="322F31"/>
                </a:solidFill>
              </a:rPr>
              <a:t>tracking &amp; </a:t>
            </a:r>
            <a:r>
              <a:rPr lang="en-US" sz="1400" dirty="0" err="1" smtClean="0">
                <a:solidFill>
                  <a:srgbClr val="322F31"/>
                </a:solidFill>
              </a:rPr>
              <a:t>Ecal</a:t>
            </a:r>
            <a:r>
              <a:rPr lang="en-US" sz="1400" dirty="0" smtClean="0">
                <a:solidFill>
                  <a:srgbClr val="322F31"/>
                </a:solidFill>
              </a:rPr>
              <a:t> </a:t>
            </a:r>
          </a:p>
          <a:p>
            <a:endParaRPr lang="en-US" sz="1400" dirty="0" smtClean="0">
              <a:solidFill>
                <a:srgbClr val="322F31"/>
              </a:solidFill>
            </a:endParaRPr>
          </a:p>
          <a:p>
            <a:r>
              <a:rPr lang="en-US" sz="1400" dirty="0" smtClean="0">
                <a:solidFill>
                  <a:srgbClr val="FF00FF"/>
                </a:solidFill>
              </a:rPr>
              <a:t>h</a:t>
            </a:r>
            <a:r>
              <a:rPr lang="en-US" sz="1400" baseline="30000" dirty="0" smtClean="0">
                <a:solidFill>
                  <a:srgbClr val="FF00FF"/>
                </a:solidFill>
              </a:rPr>
              <a:t>-</a:t>
            </a:r>
            <a:r>
              <a:rPr lang="en-US" sz="1400" baseline="30000" dirty="0" smtClean="0">
                <a:solidFill>
                  <a:srgbClr val="322F31"/>
                </a:solidFill>
              </a:rPr>
              <a:t> </a:t>
            </a:r>
            <a:r>
              <a:rPr lang="en-US" sz="1400" dirty="0" smtClean="0">
                <a:solidFill>
                  <a:srgbClr val="322F31"/>
                </a:solidFill>
              </a:rPr>
              <a:t>suppression through E/p 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-3.5&lt;</a:t>
            </a:r>
            <a:r>
              <a:rPr lang="en-US" sz="1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 smtClean="0">
                <a:solidFill>
                  <a:srgbClr val="0000FF"/>
                </a:solidFill>
              </a:rPr>
              <a:t>&lt;-1: </a:t>
            </a:r>
            <a:r>
              <a:rPr lang="en-US" sz="1400" dirty="0" smtClean="0"/>
              <a:t>10:1 to 10</a:t>
            </a:r>
            <a:r>
              <a:rPr lang="en-US" sz="1400" baseline="30000" dirty="0" smtClean="0"/>
              <a:t>3</a:t>
            </a:r>
            <a:r>
              <a:rPr lang="en-US" sz="1400" dirty="0" smtClean="0"/>
              <a:t>:1  </a:t>
            </a:r>
          </a:p>
          <a:p>
            <a:pPr marL="285750" indent="-285750">
              <a:buFont typeface="Symbol" charset="0"/>
              <a:buChar char=" "/>
            </a:pPr>
            <a:r>
              <a:rPr lang="en-US" sz="1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-1&lt;h </a:t>
            </a:r>
            <a:r>
              <a:rPr lang="en-US" sz="1400" dirty="0" smtClean="0">
                <a:solidFill>
                  <a:srgbClr val="0000FF"/>
                </a:solidFill>
              </a:rPr>
              <a:t>&lt;1</a:t>
            </a:r>
            <a:r>
              <a:rPr lang="en-US" sz="1400" dirty="0">
                <a:solidFill>
                  <a:srgbClr val="0000FF"/>
                </a:solidFill>
              </a:rPr>
              <a:t>:</a:t>
            </a:r>
            <a:r>
              <a:rPr lang="en-US" sz="1400" dirty="0">
                <a:solidFill>
                  <a:srgbClr val="322F31"/>
                </a:solidFill>
              </a:rPr>
              <a:t> </a:t>
            </a:r>
            <a:r>
              <a:rPr lang="en-US" sz="1400" dirty="0" smtClean="0">
                <a:solidFill>
                  <a:srgbClr val="322F31"/>
                </a:solidFill>
              </a:rPr>
              <a:t>10</a:t>
            </a:r>
            <a:r>
              <a:rPr lang="en-US" sz="1400" baseline="30000" dirty="0" smtClean="0">
                <a:solidFill>
                  <a:srgbClr val="322F31"/>
                </a:solidFill>
              </a:rPr>
              <a:t>4</a:t>
            </a:r>
            <a:r>
              <a:rPr lang="en-US" sz="1400" dirty="0">
                <a:solidFill>
                  <a:srgbClr val="322F31"/>
                </a:solidFill>
              </a:rPr>
              <a:t>:1 </a:t>
            </a:r>
            <a:endParaRPr lang="en-US" sz="1400" dirty="0" smtClean="0">
              <a:solidFill>
                <a:srgbClr val="322F31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6248400" y="4800600"/>
            <a:ext cx="2286000" cy="1371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Pseudo-rapidity range [-1.0 .. -3.5] is also covered by the </a:t>
            </a:r>
            <a:r>
              <a:rPr lang="en-US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hadronic</a:t>
            </a: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calorimeter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19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4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3252"/>
            <a:ext cx="7886700" cy="1325563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38815"/>
            <a:ext cx="5467350" cy="274465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Overview of an EIC at BNL (</a:t>
            </a:r>
            <a:r>
              <a:rPr lang="en-US" dirty="0" err="1">
                <a:solidFill>
                  <a:srgbClr val="FF0000"/>
                </a:solidFill>
              </a:rPr>
              <a:t>eRHIC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dirty="0" smtClean="0">
                <a:solidFill>
                  <a:srgbClr val="174AF1"/>
                </a:solidFill>
              </a:rPr>
              <a:t>Detector design</a:t>
            </a:r>
          </a:p>
          <a:p>
            <a:pPr lvl="1"/>
            <a:r>
              <a:rPr lang="en-US" dirty="0" smtClean="0">
                <a:solidFill>
                  <a:srgbClr val="174AF1"/>
                </a:solidFill>
              </a:rPr>
              <a:t>Main detector</a:t>
            </a:r>
          </a:p>
          <a:p>
            <a:pPr lvl="1"/>
            <a:r>
              <a:rPr lang="en-US" dirty="0" smtClean="0">
                <a:solidFill>
                  <a:srgbClr val="174AF1"/>
                </a:solidFill>
              </a:rPr>
              <a:t>Auxiliary detectors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Summary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 l="3337" t="5580" r="1112" b="697"/>
          <a:stretch>
            <a:fillRect/>
          </a:stretch>
        </p:blipFill>
        <p:spPr bwMode="auto">
          <a:xfrm>
            <a:off x="6157087" y="286753"/>
            <a:ext cx="2659126" cy="2080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9563" y="2572723"/>
            <a:ext cx="2496477" cy="178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6209693" y="4561839"/>
            <a:ext cx="2371917" cy="2042146"/>
            <a:chOff x="158750" y="908050"/>
            <a:chExt cx="4088843" cy="2616208"/>
          </a:xfrm>
        </p:grpSpPr>
        <p:grpSp>
          <p:nvGrpSpPr>
            <p:cNvPr id="10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2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6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1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3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4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4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5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6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37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38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39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0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1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2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3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5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47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49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0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1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48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6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4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5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27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6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19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0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5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83058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Relative pion/</a:t>
            </a:r>
            <a:r>
              <a:rPr lang="en-US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kaon</a:t>
            </a:r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/proton yields</a:t>
            </a:r>
          </a:p>
        </p:txBody>
      </p:sp>
      <p:pic>
        <p:nvPicPr>
          <p:cNvPr id="2" name="Picture 1" descr="Multiplicity20x2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19200"/>
            <a:ext cx="7199376" cy="4876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38200" y="838200"/>
            <a:ext cx="8150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20x250 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</a:rPr>
              <a:t>GeV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configuration;  yields versus momentum in the 4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&lt; 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</a:t>
            </a:r>
            <a:r>
              <a:rPr lang="en-US" u="sng" dirty="0">
                <a:solidFill>
                  <a:schemeClr val="accent1">
                    <a:lumMod val="50000"/>
                  </a:schemeClr>
                </a:solidFill>
              </a:rPr>
              <a:t> &lt; 4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range: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1219200"/>
            <a:ext cx="1905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2514600" y="4495800"/>
            <a:ext cx="33528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Multiplicity20x250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3" t="77119" r="38485" b="5422"/>
          <a:stretch/>
        </p:blipFill>
        <p:spPr>
          <a:xfrm>
            <a:off x="1143000" y="1371600"/>
            <a:ext cx="990600" cy="1440873"/>
          </a:xfrm>
          <a:prstGeom prst="rect">
            <a:avLst/>
          </a:prstGeom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895600" y="4572000"/>
            <a:ext cx="5334000" cy="4572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p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/K/p </a:t>
            </a:r>
            <a:r>
              <a:rPr lang="en-US" sz="2000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d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istributions at the same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 </a:t>
            </a: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look similar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667000" y="5410200"/>
            <a:ext cx="6324600" cy="7620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/>
          </a:bodyPr>
          <a:lstStyle/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000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p</a:t>
            </a:r>
            <a:r>
              <a:rPr lang="en-US" sz="20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/</a:t>
            </a:r>
            <a:r>
              <a:rPr lang="en-US" sz="20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K ratio is about 3:1 -&gt; depending on the desired efficiency and contamination this defines the required suppression factors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400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Jul,8 2016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7400"/>
            <a:ext cx="3903249" cy="261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fhac-vs-fems-response.gif"/>
          <p:cNvPicPr>
            <a:picLocks noChangeAspect="1"/>
          </p:cNvPicPr>
          <p:nvPr/>
        </p:nvPicPr>
        <p:blipFill>
          <a:blip r:embed="rId4"/>
          <a:srcRect l="2069" t="9153" r="2069" b="1525"/>
          <a:stretch>
            <a:fillRect/>
          </a:stretch>
        </p:blipFill>
        <p:spPr>
          <a:xfrm>
            <a:off x="228600" y="2045363"/>
            <a:ext cx="4114800" cy="263099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>
            <a:off x="685800" y="3200400"/>
            <a:ext cx="1295400" cy="114300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990600" y="2286000"/>
            <a:ext cx="2873640" cy="280363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MC: 12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GeV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pions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: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Hcal</a:t>
            </a:r>
            <a:r>
              <a:rPr lang="en-US" sz="1400" u="sng" dirty="0" smtClean="0">
                <a:solidFill>
                  <a:srgbClr val="008000"/>
                </a:solidFill>
                <a:latin typeface="Arial"/>
                <a:cs typeface="Arial"/>
              </a:rPr>
              <a:t> vs </a:t>
            </a:r>
            <a:r>
              <a:rPr lang="en-US" sz="1400" u="sng" dirty="0" err="1" smtClean="0">
                <a:solidFill>
                  <a:srgbClr val="008000"/>
                </a:solidFill>
                <a:latin typeface="Arial"/>
                <a:cs typeface="Arial"/>
              </a:rPr>
              <a:t>EmCal</a:t>
            </a:r>
            <a:endParaRPr lang="en-US" sz="1400" u="sng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0" y="2819400"/>
            <a:ext cx="2331061" cy="557362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600" dirty="0" smtClean="0">
                <a:solidFill>
                  <a:srgbClr val="376092"/>
                </a:solidFill>
                <a:latin typeface="Arial"/>
                <a:cs typeface="Arial"/>
              </a:rPr>
              <a:t>Slope</a:t>
            </a:r>
            <a:r>
              <a:rPr lang="en-US" sz="1600" dirty="0" smtClean="0">
                <a:latin typeface="Arial"/>
                <a:cs typeface="Arial"/>
              </a:rPr>
              <a:t> </a:t>
            </a:r>
            <a:r>
              <a:rPr lang="en-US" sz="1600" dirty="0" smtClean="0">
                <a:solidFill>
                  <a:srgbClr val="376092"/>
                </a:solidFill>
                <a:latin typeface="Arial"/>
                <a:cs typeface="Arial"/>
              </a:rPr>
              <a:t>~1.20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perfectly </a:t>
            </a:r>
          </a:p>
          <a:p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m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atches measured data</a:t>
            </a:r>
            <a:endParaRPr lang="en-US" sz="16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52400" y="4800600"/>
            <a:ext cx="8991600" cy="1676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429768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100" dirty="0" smtClean="0">
                <a:solidFill>
                  <a:srgbClr val="1F497D"/>
                </a:solidFill>
                <a:latin typeface="Arial Narrow"/>
                <a:cs typeface="Arial Narrow"/>
              </a:rPr>
              <a:t>Lead </a:t>
            </a:r>
            <a:r>
              <a:rPr lang="en-US" sz="2100" dirty="0">
                <a:solidFill>
                  <a:srgbClr val="1F497D"/>
                </a:solidFill>
                <a:latin typeface="Arial Narrow"/>
                <a:cs typeface="Arial Narrow"/>
              </a:rPr>
              <a:t>absorber scintillating plate sandwich technology </a:t>
            </a:r>
            <a:endParaRPr kumimoji="0" lang="en-US" b="0" i="0" u="none" strike="noStrike" kern="1200" cap="none" spc="0" normalizeH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Narrow"/>
              <a:ea typeface="ＭＳ Ｐゴシック" pitchFamily="-84" charset="-128"/>
              <a:cs typeface="Arial Narrow"/>
            </a:endParaRP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~50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%/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√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 energy resolution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looks fine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Adequate Monte-Carlo model exists in GEANT</a:t>
            </a:r>
          </a:p>
          <a:p>
            <a:pPr marL="42976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Cost optimization and further R&amp;D may be required (use steel plates instead of lead?)</a:t>
            </a:r>
            <a:endParaRPr lang="en-US" sz="200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152400" y="914400"/>
            <a:ext cx="5867400" cy="9906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Autofit/>
          </a:bodyPr>
          <a:lstStyle/>
          <a:p>
            <a:pPr marL="87440"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</a:t>
            </a:r>
            <a:r>
              <a:rPr lang="en-US" sz="24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lectron identification in electron-going direction; </a:t>
            </a:r>
          </a:p>
          <a:p>
            <a:pPr marL="87440"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rgbClr val="008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jet physics in hadron-going direction</a:t>
            </a: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371061" y="0"/>
            <a:ext cx="877294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b="0" dirty="0" err="1" smtClean="0">
                <a:solidFill>
                  <a:srgbClr val="174AF1"/>
                </a:solidFill>
                <a:ea typeface="ＭＳ Ｐゴシック" pitchFamily="-84" charset="-128"/>
                <a:cs typeface="Arial Narrow Bold"/>
              </a:rPr>
              <a:t>Hadronic</a:t>
            </a:r>
            <a:r>
              <a:rPr lang="en-US" sz="4000" b="0" dirty="0" smtClean="0">
                <a:solidFill>
                  <a:srgbClr val="174AF1"/>
                </a:solidFill>
                <a:ea typeface="ＭＳ Ｐゴシック" pitchFamily="-84" charset="-128"/>
                <a:cs typeface="Arial Narrow Bold"/>
              </a:rPr>
              <a:t> calorimeter(s) in the end-cap(s)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53200" y="1066800"/>
            <a:ext cx="2286000" cy="40011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660066"/>
                </a:solidFill>
              </a:rPr>
              <a:t>EIC R&amp;D project </a:t>
            </a:r>
            <a:endParaRPr lang="en-US" sz="2000" dirty="0">
              <a:solidFill>
                <a:srgbClr val="660066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42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3578"/>
            <a:ext cx="7886700" cy="774561"/>
          </a:xfrm>
        </p:spPr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Auxiliary Detectors</a:t>
            </a:r>
            <a:endParaRPr lang="en-US" dirty="0">
              <a:solidFill>
                <a:srgbClr val="174AF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01147"/>
            <a:ext cx="78867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addition to the main detector, there are several auxiliary components being developed which are critical to the program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Forward proton tagger (Roman Pots, small angle scattered protons)</a:t>
            </a:r>
          </a:p>
          <a:p>
            <a:pPr lvl="1"/>
            <a:r>
              <a:rPr lang="en-US" sz="2000" dirty="0" smtClean="0">
                <a:solidFill>
                  <a:srgbClr val="174AF1"/>
                </a:solidFill>
              </a:rPr>
              <a:t>Low </a:t>
            </a:r>
            <a:r>
              <a:rPr lang="en-US" sz="2000" dirty="0" smtClean="0">
                <a:solidFill>
                  <a:srgbClr val="174AF1"/>
                </a:solidFill>
              </a:rPr>
              <a:t>Q</a:t>
            </a:r>
            <a:r>
              <a:rPr lang="en-US" sz="2000" baseline="30000" dirty="0" smtClean="0">
                <a:solidFill>
                  <a:srgbClr val="174AF1"/>
                </a:solidFill>
              </a:rPr>
              <a:t>2</a:t>
            </a:r>
            <a:r>
              <a:rPr lang="en-US" sz="2000" dirty="0" smtClean="0">
                <a:solidFill>
                  <a:srgbClr val="174AF1"/>
                </a:solidFill>
              </a:rPr>
              <a:t>-tagger (small angle scattered electrons)</a:t>
            </a:r>
          </a:p>
          <a:p>
            <a:pPr lvl="1"/>
            <a:r>
              <a:rPr lang="en-US" sz="2000" dirty="0" smtClean="0"/>
              <a:t>Luminosity monitor</a:t>
            </a:r>
            <a:endParaRPr lang="en-US" sz="2000" dirty="0" smtClean="0"/>
          </a:p>
          <a:p>
            <a:pPr lvl="1"/>
            <a:r>
              <a:rPr lang="en-US" sz="2000" dirty="0" smtClean="0"/>
              <a:t>Electron beam polarimetry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29" y="3892129"/>
            <a:ext cx="3711178" cy="24642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1741" y="3615130"/>
            <a:ext cx="386450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p beam </a:t>
            </a:r>
            <a:r>
              <a:rPr lang="en-US" sz="1350"/>
              <a:t>energy dependence from </a:t>
            </a:r>
            <a:r>
              <a:rPr lang="en-US" sz="1350" smtClean="0"/>
              <a:t>DVCS simulation</a:t>
            </a:r>
            <a:endParaRPr lang="en-US" sz="1350"/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724883" y="4624892"/>
            <a:ext cx="2978546" cy="1599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23"/>
          <p:cNvSpPr txBox="1">
            <a:spLocks noChangeArrowheads="1"/>
          </p:cNvSpPr>
          <p:nvPr/>
        </p:nvSpPr>
        <p:spPr bwMode="auto">
          <a:xfrm>
            <a:off x="1851647" y="4390086"/>
            <a:ext cx="229628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detector acceptance: </a:t>
            </a:r>
            <a:r>
              <a:rPr lang="en-US" sz="600" i="1" dirty="0">
                <a:solidFill>
                  <a:srgbClr val="FF0000"/>
                </a:solidFill>
                <a:latin typeface="Symbol" charset="2"/>
                <a:cs typeface="Symbol" charset="2"/>
              </a:rPr>
              <a:t>h</a:t>
            </a:r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&gt;4.5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5287" y="3615130"/>
            <a:ext cx="3922643" cy="28386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683" y="3915211"/>
            <a:ext cx="4046762" cy="25253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83896" y="6176390"/>
            <a:ext cx="21494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(relative </a:t>
            </a:r>
            <a:r>
              <a:rPr lang="en-US" sz="1000" smtClean="0"/>
              <a:t>to electron going direction)</a:t>
            </a:r>
            <a:endParaRPr lang="en-US" sz="1000"/>
          </a:p>
        </p:txBody>
      </p:sp>
      <p:sp>
        <p:nvSpPr>
          <p:cNvPr id="13" name="TextBox 12"/>
          <p:cNvSpPr txBox="1"/>
          <p:nvPr/>
        </p:nvSpPr>
        <p:spPr>
          <a:xfrm>
            <a:off x="4934936" y="3592047"/>
            <a:ext cx="386450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smtClean="0"/>
              <a:t>PYTHIA 20x250 GeV ep simulation Q</a:t>
            </a:r>
            <a:r>
              <a:rPr lang="en-US" sz="1350" baseline="30000" dirty="0" smtClean="0"/>
              <a:t>2</a:t>
            </a:r>
            <a:r>
              <a:rPr lang="en-US" sz="1350" dirty="0"/>
              <a:t> </a:t>
            </a:r>
            <a:r>
              <a:rPr lang="en-US" sz="1350" dirty="0" smtClean="0"/>
              <a:t>&lt; 0.01 GeV</a:t>
            </a:r>
            <a:r>
              <a:rPr lang="en-US" sz="1350" baseline="30000" dirty="0" smtClean="0"/>
              <a:t>2</a:t>
            </a:r>
            <a:endParaRPr lang="en-US" sz="1350" dirty="0"/>
          </a:p>
        </p:txBody>
      </p:sp>
      <p:sp>
        <p:nvSpPr>
          <p:cNvPr id="14" name="Rectangle 13"/>
          <p:cNvSpPr/>
          <p:nvPr/>
        </p:nvSpPr>
        <p:spPr>
          <a:xfrm>
            <a:off x="4708559" y="3620718"/>
            <a:ext cx="4332737" cy="2801894"/>
          </a:xfrm>
          <a:prstGeom prst="rect">
            <a:avLst/>
          </a:prstGeom>
          <a:noFill/>
          <a:ln w="28575">
            <a:solidFill>
              <a:srgbClr val="174A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 bwMode="auto">
          <a:xfrm flipH="1" flipV="1">
            <a:off x="6347791" y="3917540"/>
            <a:ext cx="14723" cy="2218176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23"/>
          <p:cNvSpPr txBox="1">
            <a:spLocks noChangeArrowheads="1"/>
          </p:cNvSpPr>
          <p:nvPr/>
        </p:nvSpPr>
        <p:spPr bwMode="auto">
          <a:xfrm rot="16200000">
            <a:off x="5050132" y="4065018"/>
            <a:ext cx="229628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detector acceptance: </a:t>
            </a:r>
            <a:r>
              <a:rPr lang="en-US" sz="600" i="1" dirty="0">
                <a:solidFill>
                  <a:srgbClr val="FF0000"/>
                </a:solidFill>
                <a:latin typeface="Symbol" charset="2"/>
                <a:cs typeface="Symbol" charset="2"/>
              </a:rPr>
              <a:t>h</a:t>
            </a:r>
            <a:r>
              <a:rPr lang="en-US" sz="600" i="1" dirty="0">
                <a:solidFill>
                  <a:srgbClr val="FF0000"/>
                </a:solidFill>
                <a:latin typeface="Calibri" charset="0"/>
              </a:rPr>
              <a:t>&gt;4.5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5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8238" y="257264"/>
            <a:ext cx="7779027" cy="68722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174AF1"/>
                </a:solidFill>
              </a:rPr>
              <a:t>Auxiliary </a:t>
            </a:r>
            <a:r>
              <a:rPr lang="en-US" dirty="0" smtClean="0">
                <a:solidFill>
                  <a:srgbClr val="174AF1"/>
                </a:solidFill>
              </a:rPr>
              <a:t>Detectors and the IR</a:t>
            </a:r>
            <a:endParaRPr lang="en-US" sz="4000" dirty="0">
              <a:solidFill>
                <a:srgbClr val="174AF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970" y="1453115"/>
            <a:ext cx="9000649" cy="1075276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2911839" y="1891575"/>
            <a:ext cx="236096" cy="26982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Oval 19"/>
          <p:cNvSpPr/>
          <p:nvPr/>
        </p:nvSpPr>
        <p:spPr>
          <a:xfrm>
            <a:off x="0" y="1891575"/>
            <a:ext cx="1340683" cy="29230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Oval 20"/>
          <p:cNvSpPr/>
          <p:nvPr/>
        </p:nvSpPr>
        <p:spPr>
          <a:xfrm>
            <a:off x="6290248" y="1914060"/>
            <a:ext cx="236096" cy="26982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/>
          <p:cNvSpPr txBox="1"/>
          <p:nvPr/>
        </p:nvSpPr>
        <p:spPr>
          <a:xfrm>
            <a:off x="4364264" y="2433972"/>
            <a:ext cx="41791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0 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85712" y="2398286"/>
            <a:ext cx="417910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/>
              <a:t>18 </a:t>
            </a:r>
            <a:r>
              <a:rPr lang="en-US" sz="1013" dirty="0"/>
              <a:t>m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4549173" y="2305167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394667" y="2275706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10378" y="2415604"/>
            <a:ext cx="84089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-15 m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029128" y="225109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56725" y="2359229"/>
            <a:ext cx="599940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-35 m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196021" y="2206241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31848" y="2368650"/>
            <a:ext cx="6207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-45 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136026" y="2211208"/>
            <a:ext cx="0" cy="1617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" y="2049503"/>
            <a:ext cx="76298" cy="5902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339168" y="2026487"/>
            <a:ext cx="642881" cy="59585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509419" y="2022471"/>
            <a:ext cx="407476" cy="8478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160546" y="2037729"/>
            <a:ext cx="1146035" cy="83257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5084434" y="2018454"/>
            <a:ext cx="1214696" cy="101328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532103" y="2080288"/>
            <a:ext cx="569363" cy="9842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 flipV="1">
            <a:off x="4740755" y="1535229"/>
            <a:ext cx="1111328" cy="7215"/>
          </a:xfrm>
          <a:prstGeom prst="straightConnector1">
            <a:avLst/>
          </a:prstGeom>
          <a:ln w="317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139546" y="1535229"/>
            <a:ext cx="1197392" cy="14431"/>
          </a:xfrm>
          <a:prstGeom prst="straightConnector1">
            <a:avLst/>
          </a:prstGeom>
          <a:ln w="3175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19593" y="1320774"/>
            <a:ext cx="264842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>
                <a:solidFill>
                  <a:srgbClr val="0000FF"/>
                </a:solidFill>
              </a:rPr>
              <a:t>hadrons</a:t>
            </a:r>
            <a:r>
              <a:rPr lang="en-US" sz="1013" dirty="0"/>
              <a:t>                                          </a:t>
            </a:r>
            <a:r>
              <a:rPr lang="en-US" sz="1013" dirty="0">
                <a:solidFill>
                  <a:srgbClr val="FF0000"/>
                </a:solidFill>
              </a:rPr>
              <a:t>electrons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0" y="2639738"/>
            <a:ext cx="2006418" cy="169345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81" y="2871134"/>
            <a:ext cx="1790700" cy="895350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-25234" y="4307280"/>
            <a:ext cx="25979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sz="1350" b="1" dirty="0" err="1"/>
              <a:t>Lumi</a:t>
            </a:r>
            <a:r>
              <a:rPr lang="en-US" sz="1350" b="1" dirty="0"/>
              <a:t> design </a:t>
            </a:r>
            <a:r>
              <a:rPr lang="en-US" sz="1350" dirty="0"/>
              <a:t>integrated into IR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Includes a pair spectrometer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Studied the effect of beam optics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Beam optics (angular divergence) dominate the acceptance, but verify that current parameters are ok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59934" y="4116953"/>
            <a:ext cx="18239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sp>
        <p:nvSpPr>
          <p:cNvPr id="2" name="TextBox 1"/>
          <p:cNvSpPr txBox="1"/>
          <p:nvPr/>
        </p:nvSpPr>
        <p:spPr>
          <a:xfrm>
            <a:off x="2409606" y="3817158"/>
            <a:ext cx="262125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Low Q</a:t>
            </a:r>
            <a:r>
              <a:rPr lang="en-US" sz="1350" b="1" baseline="30000" dirty="0"/>
              <a:t>2</a:t>
            </a:r>
            <a:r>
              <a:rPr lang="en-US" sz="1350" b="1" dirty="0"/>
              <a:t>-tagger</a:t>
            </a:r>
            <a:endParaRPr lang="en-US" sz="1350" dirty="0"/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Designed and placed in IR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Tracking </a:t>
            </a:r>
            <a:r>
              <a:rPr lang="en-US" sz="1350" dirty="0" err="1"/>
              <a:t>algo</a:t>
            </a:r>
            <a:r>
              <a:rPr lang="en-US" sz="1350" dirty="0"/>
              <a:t> code to calculate scattering angle of electron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Gave feedback to machine designers to improve IR design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Pythia studies show acceptance (of well reconstructed electrons) down to Q</a:t>
            </a:r>
            <a:r>
              <a:rPr lang="en-US" sz="1350" baseline="30000" dirty="0"/>
              <a:t>2</a:t>
            </a:r>
            <a:r>
              <a:rPr lang="en-US" sz="1350" dirty="0"/>
              <a:t> O(10</a:t>
            </a:r>
            <a:r>
              <a:rPr lang="en-US" sz="1350" baseline="30000" dirty="0"/>
              <a:t>-5</a:t>
            </a:r>
            <a:r>
              <a:rPr lang="en-US" sz="1350" dirty="0"/>
              <a:t> GeV</a:t>
            </a:r>
            <a:r>
              <a:rPr lang="en-US" sz="1350" baseline="30000" dirty="0"/>
              <a:t>2</a:t>
            </a:r>
            <a:r>
              <a:rPr lang="en-US" sz="1350" dirty="0"/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0588" y="3064584"/>
            <a:ext cx="2471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Forward Proton Spectrometer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Important for DVCS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Roman Pot integrated into IR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Studied the acceptance of protons through the lattice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Gave feedback to machine designers to push for next iteration</a:t>
            </a:r>
          </a:p>
        </p:txBody>
      </p:sp>
      <p:cxnSp>
        <p:nvCxnSpPr>
          <p:cNvPr id="17" name="Straight Arrow Connector 16"/>
          <p:cNvCxnSpPr>
            <a:stCxn id="53" idx="0"/>
          </p:cNvCxnSpPr>
          <p:nvPr/>
        </p:nvCxnSpPr>
        <p:spPr>
          <a:xfrm flipV="1">
            <a:off x="8194856" y="2331991"/>
            <a:ext cx="944818" cy="51368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256385" y="2845672"/>
            <a:ext cx="1876942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Electron polarimetry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Identified the space in the tunnel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/>
              <a:t>MC </a:t>
            </a:r>
            <a:r>
              <a:rPr lang="en-US" sz="1350" dirty="0"/>
              <a:t>code to generate Compton events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Estimated constraints on the laser (cathode by </a:t>
            </a:r>
            <a:r>
              <a:rPr lang="en-US" sz="1350"/>
              <a:t>cathode measurement </a:t>
            </a:r>
            <a:r>
              <a:rPr lang="en-US" sz="1350" dirty="0"/>
              <a:t>in about </a:t>
            </a:r>
            <a:r>
              <a:rPr lang="en-US" sz="1350"/>
              <a:t>2 minutes)</a:t>
            </a:r>
            <a:endParaRPr lang="en-US" sz="1350" dirty="0"/>
          </a:p>
          <a:p>
            <a:pPr marL="214313" indent="-214313">
              <a:buFont typeface="Arial" charset="0"/>
              <a:buChar char="•"/>
            </a:pPr>
            <a:r>
              <a:rPr lang="en-US" sz="1350" dirty="0"/>
              <a:t>Set up code for polarization extraction analysis</a:t>
            </a:r>
          </a:p>
          <a:p>
            <a:pPr marL="214313" indent="-214313">
              <a:buFont typeface="Arial" charset="0"/>
              <a:buChar char="•"/>
            </a:pPr>
            <a:endParaRPr lang="en-US" sz="135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23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50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Summary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Construction of an EIC is deemed a top priority in major facility construction in the US by the NSAC</a:t>
            </a:r>
          </a:p>
          <a:p>
            <a:r>
              <a:rPr lang="en-US" dirty="0" smtClean="0"/>
              <a:t>Major detector R&amp;D programs underway for detector technologies and the planning of the detector to meet the physics goals of the facility</a:t>
            </a:r>
          </a:p>
          <a:p>
            <a:r>
              <a:rPr lang="en-US" dirty="0" smtClean="0"/>
              <a:t>A new detector is being developed to carry out the next generation DIS measurements (</a:t>
            </a:r>
            <a:r>
              <a:rPr lang="en-US" dirty="0" err="1" smtClean="0"/>
              <a:t>BeAST</a:t>
            </a:r>
            <a:r>
              <a:rPr lang="en-US" dirty="0" smtClean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24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25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0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SIDIS: kinematic coverage for </a:t>
            </a:r>
            <a:r>
              <a:rPr lang="en-US" dirty="0" err="1" smtClean="0"/>
              <a:t>pions</a:t>
            </a:r>
            <a:r>
              <a:rPr lang="en-US" dirty="0"/>
              <a:t> </a:t>
            </a:r>
            <a:r>
              <a:rPr lang="en-US" dirty="0" smtClean="0"/>
              <a:t>(and kaons, protons)</a:t>
            </a:r>
            <a:endParaRPr lang="en-US" dirty="0"/>
          </a:p>
        </p:txBody>
      </p:sp>
      <p:pic>
        <p:nvPicPr>
          <p:cNvPr id="4" name="Picture 3" descr="EtaVsp.50.100.250GeV.SIDIS.Pio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5" y="3772417"/>
            <a:ext cx="6468170" cy="2041980"/>
          </a:xfrm>
          <a:prstGeom prst="rect">
            <a:avLst/>
          </a:prstGeom>
        </p:spPr>
      </p:pic>
      <p:pic>
        <p:nvPicPr>
          <p:cNvPr id="5" name="Picture 4" descr="EtaVsp.10.15.20GeV.SIDIS.Pio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5" y="1572768"/>
            <a:ext cx="6480810" cy="204597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 bwMode="auto">
          <a:xfrm flipV="1">
            <a:off x="381000" y="1572768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2819400" y="5715000"/>
            <a:ext cx="5715000" cy="646331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8000"/>
                </a:solidFill>
              </a:rPr>
              <a:t>except for the highest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</a:rPr>
              <a:t>values (</a:t>
            </a:r>
            <a:r>
              <a:rPr lang="en-US" dirty="0">
                <a:solidFill>
                  <a:srgbClr val="008000"/>
                </a:solidFill>
              </a:rPr>
              <a:t>1</a:t>
            </a:r>
            <a:r>
              <a:rPr lang="en-US" dirty="0" smtClean="0">
                <a:solidFill>
                  <a:srgbClr val="008000"/>
                </a:solidFill>
              </a:rPr>
              <a:t>.5 &lt;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</a:t>
            </a:r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</a:rPr>
              <a:t>&lt; 3.5 range) </a:t>
            </a:r>
          </a:p>
          <a:p>
            <a:pPr algn="ctr"/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p</a:t>
            </a:r>
            <a:r>
              <a:rPr lang="en-US" dirty="0" smtClean="0">
                <a:solidFill>
                  <a:srgbClr val="008000"/>
                </a:solidFill>
              </a:rPr>
              <a:t>/K/p separation below ~5 </a:t>
            </a:r>
            <a:r>
              <a:rPr lang="en-US" dirty="0" err="1" smtClean="0">
                <a:solidFill>
                  <a:srgbClr val="008000"/>
                </a:solidFill>
              </a:rPr>
              <a:t>GeV</a:t>
            </a:r>
            <a:r>
              <a:rPr lang="en-US" dirty="0" smtClean="0">
                <a:solidFill>
                  <a:srgbClr val="008000"/>
                </a:solidFill>
              </a:rPr>
              <a:t>/c or so is sufficient   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381000" y="2715768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V="1">
            <a:off x="381000" y="3794760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V="1">
            <a:off x="381000" y="4953000"/>
            <a:ext cx="57912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6858000" y="1447800"/>
            <a:ext cx="2103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/>
              <a:t>Increasing lepton beam</a:t>
            </a:r>
            <a:r>
              <a:rPr lang="en-US" sz="1400" b="0" dirty="0" smtClean="0"/>
              <a:t> energy </a:t>
            </a:r>
            <a:r>
              <a:rPr lang="en-US" sz="1400" b="0" dirty="0"/>
              <a:t>boosts hadrons </a:t>
            </a:r>
            <a:endParaRPr lang="en-US" sz="1400" b="0" dirty="0" smtClean="0"/>
          </a:p>
          <a:p>
            <a:pPr algn="ctr"/>
            <a:r>
              <a:rPr lang="en-US" sz="1400" b="0" dirty="0" smtClean="0"/>
              <a:t>more </a:t>
            </a:r>
            <a:r>
              <a:rPr lang="en-US" sz="1400" b="0" dirty="0"/>
              <a:t>to negative rapidity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34200" y="3733800"/>
            <a:ext cx="18281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/>
              <a:t>Increasing </a:t>
            </a:r>
            <a:r>
              <a:rPr lang="en-US" sz="1400" b="0" dirty="0"/>
              <a:t>h</a:t>
            </a:r>
            <a:r>
              <a:rPr lang="en-US" sz="1400" b="0" dirty="0" smtClean="0"/>
              <a:t>adron </a:t>
            </a:r>
            <a:r>
              <a:rPr lang="en-US" sz="1400" b="0" dirty="0"/>
              <a:t>b</a:t>
            </a:r>
            <a:r>
              <a:rPr lang="en-US" sz="1400" b="0" dirty="0" smtClean="0"/>
              <a:t>eam energy influences max. hadron energy at fixed </a:t>
            </a:r>
            <a:r>
              <a:rPr lang="en-US" sz="1400" b="0" dirty="0" smtClean="0">
                <a:latin typeface="Symbol" charset="2"/>
                <a:cs typeface="Symbol" charset="2"/>
              </a:rPr>
              <a:t>h </a:t>
            </a:r>
            <a:endParaRPr lang="en-US" sz="1400" b="0" baseline="30000" dirty="0" smtClean="0">
              <a:sym typeface="Wingding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26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42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SIDIS: kinematic coverage for </a:t>
            </a:r>
            <a:r>
              <a:rPr lang="en-US" dirty="0" err="1"/>
              <a:t>pions</a:t>
            </a:r>
            <a:r>
              <a:rPr lang="en-US" dirty="0"/>
              <a:t> (and kaons, protons)</a:t>
            </a:r>
          </a:p>
        </p:txBody>
      </p:sp>
      <p:pic>
        <p:nvPicPr>
          <p:cNvPr id="3" name="Picture 2" descr="EtaVspt.50.100.250GeV.SIDIS.Pio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7200900" cy="22733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 flipV="1">
            <a:off x="1085850" y="1995489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5" name="Picture 4" descr="EtaVsZ.50.100.250GeV.SIDIS.Pio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052889"/>
            <a:ext cx="7200900" cy="2273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450" y="1233489"/>
            <a:ext cx="432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Cuts: Q</a:t>
            </a:r>
            <a:r>
              <a:rPr lang="en-US" u="sng" baseline="30000" dirty="0" smtClean="0"/>
              <a:t>2</a:t>
            </a:r>
            <a:r>
              <a:rPr lang="en-US" u="sng" dirty="0" smtClean="0"/>
              <a:t>&gt;1 GeV</a:t>
            </a:r>
            <a:r>
              <a:rPr lang="en-US" u="sng" baseline="30000" dirty="0" smtClean="0"/>
              <a:t>2</a:t>
            </a:r>
            <a:r>
              <a:rPr lang="en-US" u="sng" dirty="0" smtClean="0"/>
              <a:t>, 0.01&lt;y&lt;0.95, p&gt;1GeV</a:t>
            </a:r>
            <a:endParaRPr lang="en-US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6415089"/>
            <a:ext cx="7848600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 -3.5 &lt;</a:t>
            </a:r>
            <a:r>
              <a:rPr lang="en-US" dirty="0">
                <a:solidFill>
                  <a:srgbClr val="008000"/>
                </a:solidFill>
              </a:rPr>
              <a:t> </a:t>
            </a:r>
            <a:r>
              <a:rPr lang="en-US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dirty="0" smtClean="0">
                <a:solidFill>
                  <a:srgbClr val="008000"/>
                </a:solidFill>
              </a:rPr>
              <a:t>&lt; 3.5  covers entire kinematic region in </a:t>
            </a:r>
            <a:r>
              <a:rPr lang="en-US" dirty="0" err="1" smtClean="0">
                <a:solidFill>
                  <a:srgbClr val="008000"/>
                </a:solidFill>
              </a:rPr>
              <a:t>p</a:t>
            </a:r>
            <a:r>
              <a:rPr lang="en-US" baseline="-25000" dirty="0" err="1" smtClean="0">
                <a:solidFill>
                  <a:srgbClr val="008000"/>
                </a:solidFill>
              </a:rPr>
              <a:t>t</a:t>
            </a:r>
            <a:r>
              <a:rPr lang="en-US" dirty="0" smtClean="0">
                <a:solidFill>
                  <a:srgbClr val="008000"/>
                </a:solidFill>
              </a:rPr>
              <a:t> &amp; z important for physics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1085850" y="3278697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V="1">
            <a:off x="1085850" y="4357689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flipV="1">
            <a:off x="1085850" y="5646993"/>
            <a:ext cx="6477000" cy="3048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5353050" y="1233489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Wingdings"/>
              </a:rPr>
              <a:t>(no </a:t>
            </a:r>
            <a:r>
              <a:rPr lang="en-US" dirty="0">
                <a:sym typeface="Wingdings"/>
              </a:rPr>
              <a:t>difference between </a:t>
            </a:r>
            <a:r>
              <a:rPr lang="en-US" dirty="0"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baseline="30000" dirty="0">
                <a:latin typeface="Symbol" charset="2"/>
                <a:cs typeface="Symbol" charset="2"/>
                <a:sym typeface="Wingdings"/>
              </a:rPr>
              <a:t>±</a:t>
            </a:r>
            <a:r>
              <a:rPr lang="en-US" dirty="0">
                <a:sym typeface="Wingdings"/>
              </a:rPr>
              <a:t>, K</a:t>
            </a:r>
            <a:r>
              <a:rPr lang="en-US" baseline="30000" dirty="0">
                <a:sym typeface="Wingdings"/>
              </a:rPr>
              <a:t>±</a:t>
            </a:r>
            <a:r>
              <a:rPr lang="en-US" dirty="0">
                <a:sym typeface="Wingdings"/>
              </a:rPr>
              <a:t>, p</a:t>
            </a:r>
            <a:r>
              <a:rPr lang="en-US" baseline="30000" dirty="0" smtClean="0">
                <a:sym typeface="Wingdings"/>
              </a:rPr>
              <a:t>±</a:t>
            </a:r>
            <a:r>
              <a:rPr lang="en-US" dirty="0" smtClean="0">
                <a:sym typeface="Wingdings"/>
              </a:rPr>
              <a:t>)</a:t>
            </a:r>
            <a:endParaRPr lang="en-US" baseline="30000" dirty="0">
              <a:sym typeface="Wingdings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27</a:t>
            </a:fld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340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DVCS photon kinematics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4948" y="4601817"/>
            <a:ext cx="7315200" cy="430887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008000"/>
                </a:solidFill>
                <a:sym typeface="Wingdings"/>
              </a:rPr>
              <a:t>EmCal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 pseudo-rapidity coverage -4 &lt; </a:t>
            </a:r>
            <a:r>
              <a:rPr lang="en-US" sz="22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 </a:t>
            </a:r>
            <a:r>
              <a:rPr lang="en-US" sz="2200" dirty="0" smtClean="0">
                <a:solidFill>
                  <a:srgbClr val="008000"/>
                </a:solidFill>
                <a:sym typeface="Wingdings"/>
              </a:rPr>
              <a:t>&lt; 1 is sufficient</a:t>
            </a:r>
          </a:p>
        </p:txBody>
      </p:sp>
      <p:pic>
        <p:nvPicPr>
          <p:cNvPr id="5" name="Picture 4" descr="EtaVsE.50.100.250GeV.DVC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48" y="1934817"/>
            <a:ext cx="8527138" cy="2438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748" y="1477617"/>
            <a:ext cx="2893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 smtClean="0"/>
              <a:t>Cuts: Q</a:t>
            </a:r>
            <a:r>
              <a:rPr lang="en-US" sz="1600" u="sng" baseline="30000" dirty="0" smtClean="0"/>
              <a:t>2</a:t>
            </a:r>
            <a:r>
              <a:rPr lang="en-US" sz="1600" u="sng" dirty="0" smtClean="0"/>
              <a:t>&gt;1 </a:t>
            </a:r>
            <a:r>
              <a:rPr lang="en-US" sz="1600" u="sng" dirty="0" err="1" smtClean="0"/>
              <a:t>GeV</a:t>
            </a:r>
            <a:r>
              <a:rPr lang="en-US" sz="1600" u="sng" dirty="0" smtClean="0"/>
              <a:t>, 0.01&lt;y&lt;0.85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7748" y="5516217"/>
            <a:ext cx="65475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Also notice: i</a:t>
            </a:r>
            <a:r>
              <a:rPr lang="en-US" sz="2000" b="0" dirty="0" smtClean="0"/>
              <a:t>ncreasing </a:t>
            </a:r>
            <a:r>
              <a:rPr lang="en-US" sz="2000" dirty="0"/>
              <a:t>h</a:t>
            </a:r>
            <a:r>
              <a:rPr lang="en-US" sz="2000" b="0" dirty="0" smtClean="0"/>
              <a:t>adron </a:t>
            </a:r>
            <a:r>
              <a:rPr lang="en-US" sz="2000" dirty="0"/>
              <a:t>b</a:t>
            </a:r>
            <a:r>
              <a:rPr lang="en-US" sz="2000" b="0" dirty="0" smtClean="0"/>
              <a:t>eam </a:t>
            </a:r>
            <a:r>
              <a:rPr lang="en-US" sz="2000" dirty="0" smtClean="0"/>
              <a:t>e</a:t>
            </a:r>
            <a:r>
              <a:rPr lang="en-US" sz="2000" b="0" dirty="0" smtClean="0"/>
              <a:t>nergy influences max. photon energy at fixed </a:t>
            </a:r>
            <a:r>
              <a:rPr lang="en-US" sz="2000" b="0" dirty="0" smtClean="0">
                <a:latin typeface="Symbol" charset="2"/>
                <a:cs typeface="Symbol" charset="2"/>
              </a:rPr>
              <a:t>h – </a:t>
            </a:r>
            <a:r>
              <a:rPr lang="en-US" sz="2000" b="0" dirty="0" smtClean="0">
                <a:sym typeface="Wingdings"/>
              </a:rPr>
              <a:t>photons are boosted to negative </a:t>
            </a:r>
            <a:r>
              <a:rPr lang="en-US" sz="2000" b="0" dirty="0" err="1" smtClean="0">
                <a:sym typeface="Wingdings"/>
              </a:rPr>
              <a:t>rapidities</a:t>
            </a:r>
            <a:r>
              <a:rPr lang="en-US" sz="2000" b="0" dirty="0" smtClean="0">
                <a:sym typeface="Wingdings"/>
              </a:rPr>
              <a:t> (lepton direction)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28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985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Interaction rate &amp; absolute yields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29</a:t>
            </a:fld>
            <a:r>
              <a:rPr lang="en-US" dirty="0" smtClean="0"/>
              <a:t>/40</a:t>
            </a:r>
            <a:endParaRPr lang="ru-RU" dirty="0"/>
          </a:p>
        </p:txBody>
      </p:sp>
      <p:sp>
        <p:nvSpPr>
          <p:cNvPr id="5" name="Rectangle 4"/>
          <p:cNvSpPr/>
          <p:nvPr/>
        </p:nvSpPr>
        <p:spPr>
          <a:xfrm>
            <a:off x="453002" y="838200"/>
            <a:ext cx="8227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PYTHIA 20x250 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</a:rPr>
              <a:t>GeV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configuration;  absolute particle yields for L=10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33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cm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-2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s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-1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 descr="20x250ParticleFluxDEt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4173870" cy="3129077"/>
          </a:xfrm>
          <a:prstGeom prst="rect">
            <a:avLst/>
          </a:prstGeom>
        </p:spPr>
      </p:pic>
      <p:pic>
        <p:nvPicPr>
          <p:cNvPr id="4" name="Picture 3" descr="20x250ParticleFluxDThet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219200"/>
            <a:ext cx="4173870" cy="3129077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981200" y="6019800"/>
            <a:ext cx="5943600" cy="6096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 fontScale="92500"/>
          </a:bodyPr>
          <a:lstStyle/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Not even close to LHC-HL upgrade (to say the least)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04800" y="4648200"/>
            <a:ext cx="8382000" cy="1447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200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Interaction rate ~50kHz (so 1:200 at ~10MHz bunch crossing frequency)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328" marR="0" lvl="0" indent="-342328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At most few particles per unit of </a:t>
            </a:r>
            <a:r>
              <a:rPr lang="en-US" sz="22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 </a:t>
            </a:r>
            <a:r>
              <a:rPr lang="en-US" sz="2200" dirty="0" smtClean="0">
                <a:solidFill>
                  <a:schemeClr val="tx2"/>
                </a:solidFill>
                <a:latin typeface="Arial Narrow"/>
                <a:ea typeface="ＭＳ Ｐゴシック" pitchFamily="-84" charset="-128"/>
                <a:cs typeface="Arial Narrow"/>
              </a:rPr>
              <a:t>per event</a:t>
            </a: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</a:p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Correspondingly low particle fluxes per unit of time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43000" y="4191000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Per unit of {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h,f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}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8400" y="4191000"/>
            <a:ext cx="1753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Per unit of {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q,f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}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2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Convert RHIC to </a:t>
            </a: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49" y="1746112"/>
            <a:ext cx="3744568" cy="468119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Replace one hadron ring with an electron ring</a:t>
            </a:r>
          </a:p>
          <a:p>
            <a:r>
              <a:rPr lang="en-US" sz="2400" dirty="0" smtClean="0"/>
              <a:t>Main features:</a:t>
            </a:r>
          </a:p>
          <a:p>
            <a:pPr lvl="1"/>
            <a:r>
              <a:rPr lang="en-US" sz="2000" dirty="0" smtClean="0"/>
              <a:t>Collides electrons with protons, light and heavy ions</a:t>
            </a:r>
          </a:p>
          <a:p>
            <a:pPr lvl="1"/>
            <a:r>
              <a:rPr lang="en-US" sz="2000" dirty="0" smtClean="0"/>
              <a:t>Highly polarized electron and proton/light ion beams</a:t>
            </a:r>
          </a:p>
          <a:p>
            <a:pPr lvl="1"/>
            <a:r>
              <a:rPr lang="en-US" sz="2000" dirty="0" smtClean="0"/>
              <a:t>High luminosity</a:t>
            </a:r>
          </a:p>
          <a:p>
            <a:pPr lvl="1"/>
            <a:r>
              <a:rPr lang="en-US" sz="2000" dirty="0" smtClean="0"/>
              <a:t>Wide range in collision energy</a:t>
            </a:r>
            <a:endParaRPr lang="en-US" dirty="0"/>
          </a:p>
          <a:p>
            <a:r>
              <a:rPr lang="en-US" sz="2400" dirty="0" smtClean="0"/>
              <a:t>Main physics goals (non-exhaustive list)</a:t>
            </a:r>
          </a:p>
          <a:p>
            <a:pPr lvl="1"/>
            <a:r>
              <a:rPr lang="en-US" sz="2000" dirty="0" smtClean="0"/>
              <a:t>Proton spin</a:t>
            </a:r>
          </a:p>
          <a:p>
            <a:pPr lvl="1"/>
            <a:r>
              <a:rPr lang="en-US" sz="2000" dirty="0" smtClean="0"/>
              <a:t>Proton tomography</a:t>
            </a:r>
          </a:p>
          <a:p>
            <a:pPr lvl="1"/>
            <a:r>
              <a:rPr lang="en-US" sz="2000" dirty="0" smtClean="0"/>
              <a:t>Gluon saturation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8417" y="1825624"/>
            <a:ext cx="4956311" cy="418626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64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Jets at mid-</a:t>
            </a:r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rapidities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30</a:t>
            </a:fld>
            <a:r>
              <a:rPr lang="en-US" dirty="0" smtClean="0"/>
              <a:t>/26</a:t>
            </a:r>
            <a:endParaRPr lang="ru-R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" r="8897" b="2128"/>
          <a:stretch/>
        </p:blipFill>
        <p:spPr>
          <a:xfrm>
            <a:off x="274320" y="2133600"/>
            <a:ext cx="5340096" cy="4334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" r="9372" b="3352"/>
          <a:stretch/>
        </p:blipFill>
        <p:spPr>
          <a:xfrm>
            <a:off x="5202936" y="914400"/>
            <a:ext cx="3794760" cy="3048000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52400" y="838200"/>
            <a:ext cx="487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20x250 </a:t>
            </a:r>
            <a:r>
              <a:rPr lang="en-US" u="sng" dirty="0" err="1" smtClean="0">
                <a:solidFill>
                  <a:schemeClr val="accent1">
                    <a:lumMod val="50000"/>
                  </a:schemeClr>
                </a:solidFill>
              </a:rPr>
              <a:t>GeV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; Q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 [10 .. 100] GeV</a:t>
            </a:r>
            <a:r>
              <a:rPr lang="en-US" u="sng" baseline="30000" dirty="0" smtClean="0">
                <a:solidFill>
                  <a:schemeClr val="accent1">
                    <a:lumMod val="50000"/>
                  </a:schemeClr>
                </a:solidFill>
              </a:rPr>
              <a:t>2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</a:rPr>
              <a:t>; -1 &lt;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h 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Arial Narrow"/>
                <a:cs typeface="Arial Narrow"/>
              </a:rPr>
              <a:t>&lt; 1</a:t>
            </a:r>
            <a:r>
              <a:rPr lang="en-US" u="sng" dirty="0" smtClean="0">
                <a:solidFill>
                  <a:schemeClr val="accent1">
                    <a:lumMod val="50000"/>
                  </a:schemeClr>
                </a:solidFill>
                <a:latin typeface="Symbol" charset="2"/>
                <a:cs typeface="Symbol" charset="2"/>
              </a:rPr>
              <a:t> </a:t>
            </a:r>
            <a:endParaRPr lang="en-US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0600" y="1981200"/>
            <a:ext cx="402816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80057A"/>
                </a:solidFill>
              </a:rPr>
              <a:t>Absolute number of particles in each class</a:t>
            </a:r>
            <a:endParaRPr lang="en-US" sz="1600" dirty="0">
              <a:solidFill>
                <a:srgbClr val="80057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4191000"/>
            <a:ext cx="413055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80057A"/>
                </a:solidFill>
              </a:rPr>
              <a:t>Fractional number of particles in each class</a:t>
            </a:r>
            <a:endParaRPr lang="en-US" sz="1600" dirty="0">
              <a:solidFill>
                <a:srgbClr val="80057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2080" y="914400"/>
            <a:ext cx="377694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80057A"/>
                </a:solidFill>
              </a:rPr>
              <a:t>Fraction of jet </a:t>
            </a:r>
            <a:r>
              <a:rPr lang="en-US" sz="1200" dirty="0" err="1" smtClean="0">
                <a:solidFill>
                  <a:srgbClr val="80057A"/>
                </a:solidFill>
              </a:rPr>
              <a:t>P</a:t>
            </a:r>
            <a:r>
              <a:rPr lang="en-US" sz="1200" baseline="-25000" dirty="0" err="1" smtClean="0">
                <a:solidFill>
                  <a:srgbClr val="80057A"/>
                </a:solidFill>
              </a:rPr>
              <a:t>t</a:t>
            </a:r>
            <a:r>
              <a:rPr lang="en-US" sz="1200" dirty="0" smtClean="0">
                <a:solidFill>
                  <a:srgbClr val="80057A"/>
                </a:solidFill>
              </a:rPr>
              <a:t> carried by different particles classes</a:t>
            </a:r>
            <a:endParaRPr lang="en-US" sz="1200" dirty="0">
              <a:solidFill>
                <a:srgbClr val="80057A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81000" y="1371600"/>
            <a:ext cx="3657600" cy="533400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vert="horz" lIns="91283" tIns="45642" rIns="91283" bIns="45642" rtlCol="0">
            <a:normAutofit/>
          </a:bodyPr>
          <a:lstStyle/>
          <a:p>
            <a:pPr lvl="0" algn="ctr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EIC jets at |</a:t>
            </a:r>
            <a:r>
              <a:rPr lang="en-US" sz="2400" dirty="0" smtClean="0">
                <a:solidFill>
                  <a:srgbClr val="008000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|&lt;1 are “</a:t>
            </a:r>
            <a:r>
              <a:rPr lang="en-US" sz="2400" dirty="0" err="1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jetlets</a:t>
            </a:r>
            <a:r>
              <a:rPr lang="en-US" sz="2400" dirty="0" smtClean="0">
                <a:solidFill>
                  <a:srgbClr val="008000"/>
                </a:solidFill>
                <a:latin typeface="Arial Narrow"/>
                <a:ea typeface="ＭＳ Ｐゴシック" pitchFamily="-84" charset="-128"/>
                <a:cs typeface="Arial Narrow"/>
              </a:rPr>
              <a:t>”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791200" y="4495800"/>
            <a:ext cx="3200400" cy="1828800"/>
          </a:xfrm>
          <a:prstGeom prst="rect">
            <a:avLst/>
          </a:prstGeom>
          <a:noFill/>
          <a:ln w="9525">
            <a:solidFill>
              <a:srgbClr val="80057A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Fraction of </a:t>
            </a:r>
            <a:r>
              <a:rPr lang="en-US" dirty="0" err="1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P</a:t>
            </a:r>
            <a:r>
              <a:rPr lang="en-US" baseline="-25000" dirty="0" err="1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t</a:t>
            </a:r>
            <a:r>
              <a:rPr lang="en-US" baseline="-250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 </a:t>
            </a:r>
            <a:r>
              <a:rPr lang="en-US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carried by neutral hadrons is small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No way ~50%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/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Narrow"/>
                <a:cs typeface="Arial Narrow"/>
              </a:rPr>
              <a:t>√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E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hadronic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 calorimeter energy resolution at &lt;40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GeV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 Narrow"/>
                <a:ea typeface="ＭＳ Ｐゴシック" pitchFamily="-84" charset="-128"/>
                <a:cs typeface="Arial Narrow"/>
              </a:rPr>
              <a:t>/c can beat tracker momentum resolution</a:t>
            </a:r>
            <a:endParaRPr lang="en-US" dirty="0">
              <a:solidFill>
                <a:srgbClr val="1F497D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54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8650" y="365126"/>
            <a:ext cx="5493026" cy="13255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Kinematic variable definitions: reminder</a:t>
            </a:r>
            <a:endParaRPr 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Kinematic variables:</a:t>
                </a:r>
              </a:p>
              <a:p>
                <a:pPr lvl="1"/>
                <a:r>
                  <a:rPr lang="en-US" dirty="0" smtClean="0"/>
                  <a:t>k, k’ are the four-momenta of the incoming and outgoing lepton</a:t>
                </a:r>
              </a:p>
              <a:p>
                <a:pPr lvl="1"/>
                <a:r>
                  <a:rPr lang="en-US" dirty="0" smtClean="0"/>
                  <a:t>p is the four-momentum of the nucleon</a:t>
                </a:r>
              </a:p>
              <a:p>
                <a:r>
                  <a:rPr lang="en-US" dirty="0" smtClean="0"/>
                  <a:t>Lorentz invariants (related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𝑥𝑦𝑠</m:t>
                    </m:r>
                  </m:oMath>
                </a14:m>
                <a:r>
                  <a:rPr lang="en-US" dirty="0" smtClean="0"/>
                  <a:t>):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𝑠</m:t>
                    </m:r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𝑘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=4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𝑝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dirty="0" smtClean="0"/>
                  <a:t>, squared collision energy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=−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, squared momentum transfer to the lepton (equal to the </a:t>
                </a:r>
                <a:r>
                  <a:rPr lang="en-US" dirty="0" err="1" smtClean="0"/>
                  <a:t>virtuality</a:t>
                </a:r>
                <a:r>
                  <a:rPr lang="en-US" dirty="0" smtClean="0"/>
                  <a:t> of the exchanged photon)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𝐵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b="0" i="1" smtClean="0">
                                <a:latin typeface="Cambria Math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∙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𝑞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 smtClean="0"/>
                  <a:t>, determines the momentum fraction of the </a:t>
                </a:r>
                <a:r>
                  <a:rPr lang="en-US" dirty="0" err="1" smtClean="0"/>
                  <a:t>parton</a:t>
                </a:r>
                <a:r>
                  <a:rPr lang="en-US" dirty="0" smtClean="0"/>
                  <a:t> on which the photon scatters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charset="0"/>
                      </a:rPr>
                      <m:t>𝑦</m:t>
                    </m:r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𝑞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∙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𝑝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∙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𝑝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 smtClean="0"/>
                  <a:t>, the inelasticity which determines the polarization of the virtual photon, fractional energy transfer</a:t>
                </a:r>
              </a:p>
              <a:p>
                <a:r>
                  <a:rPr lang="en-US" dirty="0" smtClean="0"/>
                  <a:t>Other variables: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𝑊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charset="0"/>
                              </a:rPr>
                              <m:t>𝑞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charset="0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latin typeface="Cambria Math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is-IS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charset="0"/>
                          </a:rPr>
                          <m:t>1−</m:t>
                        </m:r>
                        <m:f>
                          <m:fPr>
                            <m:type m:val="lin"/>
                            <m:ctrlPr>
                              <a:rPr lang="en-US" b="0" i="1" smtClean="0">
                                <a:latin typeface="Cambria Math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charset="0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r>
                  <a:rPr lang="en-US" dirty="0" smtClean="0"/>
                  <a:t>, squared invariant mass of the produced hadronic state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𝜈</m:t>
                    </m:r>
                    <m:r>
                      <a:rPr lang="en-US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𝑞</m:t>
                        </m:r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∙</m:t>
                        </m:r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𝑝</m:t>
                        </m:r>
                      </m:num>
                      <m:den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𝑀</m:t>
                        </m:r>
                      </m:den>
                    </m:f>
                    <m:r>
                      <a:rPr lang="en-US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𝑦𝑠</m:t>
                        </m:r>
                      </m:num>
                      <m:den>
                        <m:d>
                          <m:dPr>
                            <m:ctrlPr>
                              <a:rPr lang="is-I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2</m:t>
                            </m:r>
                            <m:r>
                              <a:rPr lang="en-US" b="0" i="1" smtClean="0">
                                <a:latin typeface="Cambria Math" charset="0"/>
                                <a:ea typeface="Cambria Math" charset="0"/>
                                <a:cs typeface="Cambria Math" charset="0"/>
                              </a:rPr>
                              <m:t>𝑀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 smtClean="0"/>
                  <a:t>, the energy lost by the lepton (i.e. energy carried away by the virtual photon) in the proton rest frame</a:t>
                </a:r>
                <a:endParaRPr lang="en-US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850" t="-2801" b="-85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31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466" y="7317"/>
            <a:ext cx="2729948" cy="204746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59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66344"/>
            <a:ext cx="7886700" cy="748057"/>
          </a:xfrm>
        </p:spPr>
        <p:txBody>
          <a:bodyPr/>
          <a:lstStyle/>
          <a:p>
            <a:r>
              <a:rPr lang="en-US" dirty="0" smtClean="0"/>
              <a:t>Kinematic Variable Reconstruction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64411" y="1067077"/>
            <a:ext cx="3886200" cy="4351338"/>
          </a:xfrm>
        </p:spPr>
        <p:txBody>
          <a:bodyPr/>
          <a:lstStyle/>
          <a:p>
            <a:r>
              <a:rPr lang="en-US" dirty="0" smtClean="0"/>
              <a:t>Lepton method</a:t>
            </a:r>
          </a:p>
          <a:p>
            <a:pPr lvl="1"/>
            <a:r>
              <a:rPr lang="en-US" dirty="0" smtClean="0"/>
              <a:t>Use only the scattered lepton to determine event kinematics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Resolution goes as: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09882" y="1067077"/>
            <a:ext cx="3886200" cy="4351338"/>
          </a:xfrm>
        </p:spPr>
        <p:txBody>
          <a:bodyPr/>
          <a:lstStyle/>
          <a:p>
            <a:r>
              <a:rPr lang="en-US" dirty="0" smtClean="0"/>
              <a:t>Double angle method</a:t>
            </a:r>
          </a:p>
          <a:p>
            <a:pPr lvl="1"/>
            <a:r>
              <a:rPr lang="en-US" dirty="0" smtClean="0"/>
              <a:t>Use a combination of information from the scattered lepton and hadronic state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32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61" y="2579031"/>
            <a:ext cx="2875722" cy="19277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49" y="4890053"/>
            <a:ext cx="3708817" cy="17385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955776" y="2975113"/>
                <a:ext cx="5177763" cy="6555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latin typeface="Cambria Math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𝑄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𝐷𝐴</m:t>
                          </m:r>
                        </m:sub>
                        <m:sup>
                          <m:r>
                            <a:rPr lang="en-US" b="0" i="1" smtClean="0">
                              <a:latin typeface="Cambria Math" charset="0"/>
                            </a:rPr>
                            <m:t>2</m:t>
                          </m:r>
                        </m:sup>
                      </m:sSubSup>
                      <m:r>
                        <a:rPr lang="en-US" b="0" i="1" smtClean="0">
                          <a:latin typeface="Cambria Math" charset="0"/>
                        </a:rPr>
                        <m:t>=</m:t>
                      </m:r>
                      <m:f>
                        <m:fPr>
                          <m:ctrlPr>
                            <a:rPr lang="bg-BG" b="0" i="1" smtClean="0">
                              <a:latin typeface="Cambria Math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charset="0"/>
                            </a:rPr>
                            <m:t>4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′2</m:t>
                              </m:r>
                            </m:sup>
                          </m:sSubSup>
                          <m:sSup>
                            <m:sSup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𝑐𝑜𝑠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is-IS" b="0" i="1" smtClean="0">
                                  <a:latin typeface="Cambria Math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𝑒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charset="0"/>
                                </a:rPr>
                                <m:t>/2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bg-BG" b="0" i="1" smtClean="0">
                                  <a:latin typeface="Cambria Math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𝑠𝑖𝑛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is-IS" b="0" i="1" smtClean="0">
                                  <a:latin typeface="Cambria Math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𝑒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 charset="0"/>
                                </a:rPr>
                                <m:t>/2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sin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</m:t>
                          </m:r>
                          <m:d>
                            <m:dPr>
                              <m:ctrlPr>
                                <a:rPr lang="is-IS" b="0" i="1" smtClean="0">
                                  <a:latin typeface="Cambria Math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is-IS" b="0" i="1" smtClean="0">
                                      <a:latin typeface="Cambria Math" charset="0"/>
                                    </a:rPr>
                                  </m:ctrlPr>
                                </m:fPr>
                                <m:num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𝑒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num>
                                <m:den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cos</m:t>
                          </m:r>
                          <m:r>
                            <a:rPr lang="en-US" b="0" i="0" smtClean="0">
                              <a:latin typeface="Cambria Math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𝑒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tan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𝑝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b="0" i="1" smtClean="0">
                                  <a:latin typeface="Cambria Math" charset="0"/>
                                </a:rPr>
                                <m:t>2)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776" y="2975113"/>
                <a:ext cx="5177763" cy="65556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43639" y="3822645"/>
                <a:ext cx="4381008" cy="614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𝐷𝐴</m:t>
                          </m:r>
                        </m:sub>
                      </m:sSub>
                      <m:r>
                        <a:rPr lang="en-US" b="0" i="1" smtClean="0">
                          <a:latin typeface="Cambria Math" charset="0"/>
                        </a:rPr>
                        <m:t>=1−</m:t>
                      </m:r>
                      <m:f>
                        <m:fPr>
                          <m:ctrlPr>
                            <a:rPr lang="bg-BG" b="0" i="1" smtClean="0">
                              <a:latin typeface="Cambria Math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sin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⁡(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𝑒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charset="0"/>
                            </a:rPr>
                            <m:t>/2)</m:t>
                          </m:r>
                        </m:num>
                        <m:den>
                          <m:func>
                            <m:func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latin typeface="Cambria Math" charset="0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𝜃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𝑒</m:t>
                                          </m:r>
                                        </m:sub>
                                        <m:sup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a:rPr lang="en-US" b="0" i="1" smtClean="0">
                              <a:latin typeface="Cambria Math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latin typeface="Cambria Math" charset="0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𝜃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𝑒</m:t>
                                          </m:r>
                                        </m:sub>
                                        <m:sup>
                                          <m:r>
                                            <a:rPr lang="en-US" b="0" i="1" smtClean="0">
                                              <a:latin typeface="Cambria Math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e>
                          </m:func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charset="0"/>
                            </a:rPr>
                            <m:t>tan</m:t>
                          </m:r>
                          <m:r>
                            <a:rPr lang="en-US" b="0" i="1" smtClean="0">
                              <a:latin typeface="Cambria Math" charset="0"/>
                            </a:rPr>
                            <m:t>⁡(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𝑝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charset="0"/>
                                    </a:rPr>
                                    <m:t>′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639" y="3822645"/>
                <a:ext cx="4381008" cy="614399"/>
              </a:xfrm>
              <a:prstGeom prst="rect">
                <a:avLst/>
              </a:prstGeom>
              <a:blipFill rotWithShape="0">
                <a:blip r:embed="rId5"/>
                <a:stretch>
                  <a:fillRect b="-9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09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Detector and IR requirements “short list”</a:t>
            </a:r>
            <a:endParaRPr lang="en-US" dirty="0">
              <a:solidFill>
                <a:srgbClr val="174AF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As close to </a:t>
            </a:r>
            <a:r>
              <a:rPr lang="en-US" dirty="0" smtClean="0"/>
              <a:t>4π </a:t>
            </a:r>
            <a:r>
              <a:rPr lang="en-US" dirty="0" smtClean="0"/>
              <a:t>acceptance as possible</a:t>
            </a:r>
          </a:p>
          <a:p>
            <a:r>
              <a:rPr lang="en-US" dirty="0" smtClean="0"/>
              <a:t>Low material budget</a:t>
            </a:r>
          </a:p>
          <a:p>
            <a:r>
              <a:rPr lang="en-US" dirty="0" smtClean="0"/>
              <a:t>Good momentum resolution</a:t>
            </a:r>
          </a:p>
          <a:p>
            <a:r>
              <a:rPr lang="en-US" dirty="0" smtClean="0"/>
              <a:t>Reliable electron ID</a:t>
            </a:r>
          </a:p>
          <a:p>
            <a:r>
              <a:rPr lang="en-US" dirty="0" smtClean="0"/>
              <a:t>Good </a:t>
            </a:r>
            <a:r>
              <a:rPr lang="en-US" dirty="0" smtClean="0"/>
              <a:t>π/K/p </a:t>
            </a:r>
            <a:r>
              <a:rPr lang="en-US" dirty="0" smtClean="0"/>
              <a:t>separation</a:t>
            </a:r>
          </a:p>
          <a:p>
            <a:r>
              <a:rPr lang="en-US" dirty="0" smtClean="0"/>
              <a:t>High spatial resolution of primary vertex</a:t>
            </a:r>
          </a:p>
          <a:p>
            <a:r>
              <a:rPr lang="en-US" dirty="0" smtClean="0"/>
              <a:t>Ability to reconstruct jets</a:t>
            </a:r>
          </a:p>
          <a:p>
            <a:r>
              <a:rPr lang="en-US" dirty="0" smtClean="0"/>
              <a:t>Close-to-beam-line acceptance</a:t>
            </a:r>
          </a:p>
          <a:p>
            <a:pPr lvl="1"/>
            <a:r>
              <a:rPr lang="en-US" dirty="0" smtClean="0"/>
              <a:t>Recoil protons</a:t>
            </a:r>
          </a:p>
          <a:p>
            <a:pPr lvl="1"/>
            <a:r>
              <a:rPr lang="en-US" dirty="0" smtClean="0"/>
              <a:t>Low Q</a:t>
            </a:r>
            <a:r>
              <a:rPr lang="en-US" baseline="30000" dirty="0" smtClean="0"/>
              <a:t>2</a:t>
            </a:r>
            <a:r>
              <a:rPr lang="en-US" dirty="0" smtClean="0"/>
              <a:t> electrons</a:t>
            </a:r>
          </a:p>
          <a:p>
            <a:pPr lvl="1"/>
            <a:r>
              <a:rPr lang="en-US" dirty="0" smtClean="0"/>
              <a:t>Neutrons in hadron going direction</a:t>
            </a:r>
          </a:p>
          <a:p>
            <a:r>
              <a:rPr lang="en-US" dirty="0" smtClean="0"/>
              <a:t>Luminosity and polarization measurement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4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3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0249" y="946620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76444" y="946923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200" y="6096000"/>
            <a:ext cx="1202297" cy="276999"/>
          </a:xfrm>
          <a:prstGeom prst="rect">
            <a:avLst/>
          </a:prstGeom>
          <a:solidFill>
            <a:srgbClr val="FFFF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81200" y="6096000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91200" y="6096000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77348" y="93828"/>
            <a:ext cx="7853441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Reference detector layout: </a:t>
            </a:r>
            <a:r>
              <a:rPr lang="en-US" dirty="0" err="1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BeAST</a:t>
            </a:r>
            <a:endParaRPr lang="en-US" dirty="0" smtClean="0">
              <a:solidFill>
                <a:srgbClr val="174AF1"/>
              </a:solidFill>
              <a:ea typeface="ＭＳ Ｐゴシック" pitchFamily="-84" charset="-128"/>
              <a:cs typeface="Arial Narrow"/>
            </a:endParaRPr>
          </a:p>
        </p:txBody>
      </p:sp>
      <p:pic>
        <p:nvPicPr>
          <p:cNvPr id="46" name="Picture 45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3200400" y="1708620"/>
            <a:ext cx="5654037" cy="3950578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7676444" y="6096000"/>
            <a:ext cx="1447800" cy="276999"/>
          </a:xfrm>
          <a:prstGeom prst="rect">
            <a:avLst/>
          </a:prstGeom>
          <a:solidFill>
            <a:srgbClr val="0D35B8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5711892" y="1365341"/>
            <a:ext cx="3182301" cy="1561015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1518545">
            <a:off x="7003003" y="1562264"/>
            <a:ext cx="689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0400" y="6096000"/>
            <a:ext cx="1535847" cy="276999"/>
          </a:xfrm>
          <a:prstGeom prst="rect">
            <a:avLst/>
          </a:prstGeom>
          <a:solidFill>
            <a:srgbClr val="E165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3278651" y="3933016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371600" y="6096000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4574051" y="4771216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069443" y="946621"/>
            <a:ext cx="1447800" cy="276999"/>
          </a:xfrm>
          <a:prstGeom prst="rect">
            <a:avLst/>
          </a:prstGeom>
          <a:solidFill>
            <a:srgbClr val="174AF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896302">
            <a:off x="3251975" y="4266125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61217">
            <a:off x="4662607" y="5218492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7600" y="6096000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400" y="2222250"/>
            <a:ext cx="29208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err="1" smtClean="0"/>
              <a:t>BeAST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rookhaven </a:t>
            </a:r>
            <a:r>
              <a:rPr lang="en-US" dirty="0" err="1" smtClean="0">
                <a:solidFill>
                  <a:srgbClr val="FF0000"/>
                </a:solidFill>
              </a:rPr>
              <a:t>eA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S</a:t>
            </a:r>
            <a:r>
              <a:rPr lang="en-US" dirty="0" smtClean="0"/>
              <a:t>olenoidal </a:t>
            </a:r>
            <a:r>
              <a:rPr lang="en-US" dirty="0" smtClean="0">
                <a:solidFill>
                  <a:srgbClr val="FF0000"/>
                </a:solidFill>
              </a:rPr>
              <a:t>T</a:t>
            </a:r>
            <a:r>
              <a:rPr lang="en-US" dirty="0" smtClean="0"/>
              <a:t>racker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Hermetic coverage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Tracking and e/m calorimetry in the range |</a:t>
            </a:r>
            <a:r>
              <a:rPr lang="en-US" dirty="0" err="1" smtClean="0"/>
              <a:t>η</a:t>
            </a:r>
            <a:r>
              <a:rPr lang="en-US" dirty="0" smtClean="0"/>
              <a:t>| &lt; 3.5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Active R&amp;D for detector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5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57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4AF1"/>
                </a:solidFill>
              </a:rPr>
              <a:t>Tracker details</a:t>
            </a:r>
            <a:endParaRPr lang="en-US" dirty="0">
              <a:solidFill>
                <a:srgbClr val="174AF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6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2400" y="4800600"/>
            <a:ext cx="4724400" cy="1447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900" marR="0" lvl="0" indent="-34290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Arial" charset="0"/>
              <a:buChar char="•"/>
              <a:tabLst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High redundancy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Arial" charset="0"/>
              <a:buChar char="•"/>
              <a:tabLst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Low material budget </a:t>
            </a:r>
          </a:p>
          <a:p>
            <a:pPr marL="342900" lvl="0" indent="-342900">
              <a:spcBef>
                <a:spcPct val="20000"/>
              </a:spcBef>
              <a:buClr>
                <a:srgbClr val="80057A"/>
              </a:buClr>
              <a:buSzPct val="100000"/>
              <a:buFont typeface="Arial" charset="0"/>
              <a:buChar char="•"/>
              <a:defRPr/>
            </a:pP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High resolution up to (at least) |</a:t>
            </a:r>
            <a:r>
              <a:rPr lang="en-US" sz="22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h</a:t>
            </a:r>
            <a:r>
              <a:rPr lang="en-US" sz="2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|~3</a:t>
            </a: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695739" y="76416"/>
            <a:ext cx="8362122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Tracker performance &amp; properties</a:t>
            </a:r>
          </a:p>
        </p:txBody>
      </p:sp>
      <p:pic>
        <p:nvPicPr>
          <p:cNvPr id="3" name="Picture 2" descr="radlen-2016-04-0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219200"/>
            <a:ext cx="2986809" cy="2146300"/>
          </a:xfrm>
          <a:prstGeom prst="rect">
            <a:avLst/>
          </a:prstGeom>
        </p:spPr>
      </p:pic>
      <p:pic>
        <p:nvPicPr>
          <p:cNvPr id="5" name="Picture 4" descr="tracker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2879" r="14001" b="3122"/>
          <a:stretch/>
        </p:blipFill>
        <p:spPr>
          <a:xfrm>
            <a:off x="152400" y="914400"/>
            <a:ext cx="5334000" cy="3944154"/>
          </a:xfrm>
          <a:prstGeom prst="rect">
            <a:avLst/>
          </a:prstGeom>
        </p:spPr>
      </p:pic>
      <p:pic>
        <p:nvPicPr>
          <p:cNvPr id="17" name="Picture 16" descr="dp-vs-eta-7pt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810000"/>
            <a:ext cx="4495800" cy="2664178"/>
          </a:xfrm>
          <a:prstGeom prst="rect">
            <a:avLst/>
          </a:prstGeom>
        </p:spPr>
      </p:pic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4191000" y="762000"/>
            <a:ext cx="4953000" cy="609600"/>
          </a:xfrm>
          <a:prstGeom prst="rect">
            <a:avLst/>
          </a:prstGeom>
        </p:spPr>
        <p:txBody>
          <a:bodyPr vert="horz" lIns="91283" tIns="45642" rIns="91283" bIns="45642" rtlCol="0">
            <a:normAutofit fontScale="92500"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000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Radiation length scan (inner tracking elements only)</a:t>
            </a:r>
            <a:endParaRPr kumimoji="0" lang="en-US" sz="20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867400" y="3352800"/>
            <a:ext cx="3276600" cy="6096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R="0" lvl="0" algn="l" defTabSz="91285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tabLst/>
              <a:defRPr/>
            </a:pPr>
            <a:r>
              <a:rPr lang="en-US" sz="2000" u="sng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Momentum resolution</a:t>
            </a:r>
            <a:endParaRPr kumimoji="0" lang="en-US" sz="2000" b="0" i="0" u="sng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153400" y="4114800"/>
            <a:ext cx="685800" cy="533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lvl="0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sz="2000" u="sng" dirty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p</a:t>
            </a:r>
            <a:r>
              <a:rPr lang="en-US" sz="2000" baseline="30000" dirty="0" smtClean="0">
                <a:solidFill>
                  <a:schemeClr val="tx2"/>
                </a:solidFill>
                <a:latin typeface="Symbol" charset="2"/>
                <a:ea typeface="ＭＳ Ｐゴシック" pitchFamily="-84" charset="-128"/>
                <a:cs typeface="Symbol" charset="2"/>
              </a:rPr>
              <a:t>+</a:t>
            </a:r>
            <a:endParaRPr lang="en-US" sz="20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1000" y="3200400"/>
            <a:ext cx="3276600" cy="1600200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412494">
            <a:off x="1426794" y="3933666"/>
            <a:ext cx="8096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~2.0m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7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73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2022612" y="38100"/>
            <a:ext cx="5287617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Silicon Vertex Tracker 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81000" y="16764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2x2 barrel layers with high resolution MAPS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assume discrete 20x20</a:t>
            </a:r>
            <a:r>
              <a:rPr lang="ru-RU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pixels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and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~0.3%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X</a:t>
            </a:r>
            <a:r>
              <a:rPr lang="en-US" sz="2000" baseline="-25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per layer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7702" r="3524" b="3743"/>
          <a:stretch/>
        </p:blipFill>
        <p:spPr>
          <a:xfrm>
            <a:off x="0" y="4343400"/>
            <a:ext cx="4709160" cy="2005753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81000" y="3886200"/>
            <a:ext cx="3048000" cy="381000"/>
          </a:xfrm>
          <a:prstGeom prst="rect">
            <a:avLst/>
          </a:prstGeom>
        </p:spPr>
        <p:txBody>
          <a:bodyPr vert="horz" lIns="91283" tIns="45642" rIns="91283" bIns="45642" rtlCol="0">
            <a:normAutofit fontScale="85000" lnSpcReduction="10000"/>
          </a:bodyPr>
          <a:lstStyle/>
          <a:p>
            <a:pPr lvl="0">
              <a:spcBef>
                <a:spcPct val="20000"/>
              </a:spcBef>
              <a:buClr>
                <a:srgbClr val="80057A"/>
              </a:buClr>
              <a:buSzPct val="100000"/>
              <a:defRPr/>
            </a:pP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The prototype </a:t>
            </a:r>
            <a:r>
              <a:rPr lang="en-US" u="sng" dirty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(</a:t>
            </a:r>
            <a:r>
              <a:rPr lang="en-US" u="sng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ALICE ITS TDR page)</a:t>
            </a:r>
          </a:p>
        </p:txBody>
      </p:sp>
      <p:pic>
        <p:nvPicPr>
          <p:cNvPr id="10" name="Picture 9" descr="radle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343400"/>
            <a:ext cx="2544973" cy="1828800"/>
          </a:xfrm>
          <a:prstGeom prst="rect">
            <a:avLst/>
          </a:prstGeom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105400" y="6096000"/>
            <a:ext cx="3657600" cy="5334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Radiation length scan (single layer)</a:t>
            </a:r>
          </a:p>
        </p:txBody>
      </p:sp>
      <p:pic>
        <p:nvPicPr>
          <p:cNvPr id="4" name="Picture 3" descr="vst-inner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1" t="17680" r="13000" b="7922"/>
          <a:stretch/>
        </p:blipFill>
        <p:spPr>
          <a:xfrm>
            <a:off x="4185592" y="838200"/>
            <a:ext cx="4866968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9400" y="990600"/>
            <a:ext cx="236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FFFF"/>
                </a:solidFill>
              </a:rPr>
              <a:t>Two innermost layers</a:t>
            </a:r>
            <a:endParaRPr lang="en-US" u="sng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914400"/>
            <a:ext cx="3429000" cy="36933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ALICE ITS design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4648200" y="2819400"/>
            <a:ext cx="1981200" cy="12954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2022431">
            <a:off x="4792135" y="3380459"/>
            <a:ext cx="1094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~180 mm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8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74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397565" y="233570"/>
            <a:ext cx="840187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b="0" dirty="0" smtClean="0">
                <a:solidFill>
                  <a:srgbClr val="174AF1"/>
                </a:solidFill>
                <a:ea typeface="ＭＳ Ｐゴシック" pitchFamily="-84" charset="-128"/>
                <a:cs typeface="Arial Narrow"/>
              </a:rPr>
              <a:t>Forward &amp; backward Silicon Trackers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8600" y="1391478"/>
            <a:ext cx="3810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2x7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disks with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30 .. 180 mm radius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or now assume the same building blocks (complete staves) as in the vertex tracker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Final configuration can be a combination of ALICE ITS and MFT upgrades</a:t>
            </a:r>
          </a:p>
        </p:txBody>
      </p:sp>
      <p:pic>
        <p:nvPicPr>
          <p:cNvPr id="3" name="Picture 2" descr="fs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1" t="9680" r="22997" b="4720"/>
          <a:stretch/>
        </p:blipFill>
        <p:spPr>
          <a:xfrm>
            <a:off x="4598504" y="1298713"/>
            <a:ext cx="4378295" cy="441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7565" y="4744278"/>
            <a:ext cx="3429000" cy="92333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660066"/>
                </a:solidFill>
              </a:rPr>
              <a:t>Design of this subsystem will likely become a topic for a separate R&amp;D effort soon </a:t>
            </a:r>
            <a:endParaRPr lang="en-US" dirty="0">
              <a:solidFill>
                <a:srgbClr val="660066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273480" y="2746513"/>
            <a:ext cx="3048000" cy="1447800"/>
          </a:xfrm>
          <a:prstGeom prst="straightConnector1">
            <a:avLst/>
          </a:prstGeom>
          <a:ln w="22225">
            <a:solidFill>
              <a:schemeClr val="bg1"/>
            </a:solidFill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412494">
            <a:off x="5338559" y="3098780"/>
            <a:ext cx="1094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FFFFFF"/>
                </a:solidFill>
              </a:rPr>
              <a:t>~360 mm</a:t>
            </a:r>
            <a:endParaRPr lang="en-US" sz="1600" i="1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A97F-2445-F644-B133-38B72C13E700}" type="slidenum">
              <a:rPr lang="en-US" smtClean="0"/>
              <a:t>9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Jul,8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498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9368</TotalTime>
  <Words>1965</Words>
  <Application>Microsoft Macintosh PowerPoint</Application>
  <PresentationFormat>On-screen Show (4:3)</PresentationFormat>
  <Paragraphs>367</Paragraphs>
  <Slides>32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6" baseType="lpstr">
      <vt:lpstr>Arial Narrow</vt:lpstr>
      <vt:lpstr>Arial Narrow Bold</vt:lpstr>
      <vt:lpstr>Bookman Old Style</vt:lpstr>
      <vt:lpstr>Calibri</vt:lpstr>
      <vt:lpstr>Calibri Light</vt:lpstr>
      <vt:lpstr>Cambria Math</vt:lpstr>
      <vt:lpstr>ＭＳ Ｐゴシック</vt:lpstr>
      <vt:lpstr>Symbol</vt:lpstr>
      <vt:lpstr>Tahoma</vt:lpstr>
      <vt:lpstr>Times New Roman</vt:lpstr>
      <vt:lpstr>Wingdings</vt:lpstr>
      <vt:lpstr>Arial</vt:lpstr>
      <vt:lpstr>Office Theme</vt:lpstr>
      <vt:lpstr>Equation</vt:lpstr>
      <vt:lpstr>Design of a Fully Optimized DIS Detector at eRHIC</vt:lpstr>
      <vt:lpstr>Outline</vt:lpstr>
      <vt:lpstr>Convert RHIC to eRHIC</vt:lpstr>
      <vt:lpstr>Detector and IR requirements “short list”</vt:lpstr>
      <vt:lpstr>Reference detector layout: BeAST</vt:lpstr>
      <vt:lpstr>Tracker details</vt:lpstr>
      <vt:lpstr>Tracker performance &amp; properties</vt:lpstr>
      <vt:lpstr>Silicon Vertex Tracker </vt:lpstr>
      <vt:lpstr>Forward &amp; backward Silicon Trackers </vt:lpstr>
      <vt:lpstr>TPC </vt:lpstr>
      <vt:lpstr>Micromegas barrel tracker </vt:lpstr>
      <vt:lpstr>GEM endcap trackers </vt:lpstr>
      <vt:lpstr>Superconducting solenoid </vt:lpstr>
      <vt:lpstr>PID</vt:lpstr>
      <vt:lpstr>Scattered Lepton Kinematics</vt:lpstr>
      <vt:lpstr>“Purity” in (x,Q2) kinematic bins</vt:lpstr>
      <vt:lpstr>“Purity” in (x,Q2) kinematic bins, cont’d</vt:lpstr>
      <vt:lpstr>Electromagnetic calorimeters</vt:lpstr>
      <vt:lpstr>Electron ID </vt:lpstr>
      <vt:lpstr>Relative pion/kaon/proton yields</vt:lpstr>
      <vt:lpstr>Hadronic calorimeter(s) in the end-cap(s)</vt:lpstr>
      <vt:lpstr>Auxiliary Detectors</vt:lpstr>
      <vt:lpstr>Auxiliary Detectors and the IR</vt:lpstr>
      <vt:lpstr>Summary</vt:lpstr>
      <vt:lpstr>Backups</vt:lpstr>
      <vt:lpstr>SIDIS: kinematic coverage for pions (and kaons, protons)</vt:lpstr>
      <vt:lpstr>SIDIS: kinematic coverage for pions (and kaons, protons)</vt:lpstr>
      <vt:lpstr>DVCS photon kinematics</vt:lpstr>
      <vt:lpstr>Interaction rate &amp; absolute yields</vt:lpstr>
      <vt:lpstr>Jets at mid-rapidities</vt:lpstr>
      <vt:lpstr>Kinematic variable definitions: reminder</vt:lpstr>
      <vt:lpstr>Kinematic Variable Reconstruction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of a Fully Optimized DIS Detector at eRHIC</dc:title>
  <dc:creator>Microsoft Office User</dc:creator>
  <cp:lastModifiedBy>Microsoft Office User</cp:lastModifiedBy>
  <cp:revision>59</cp:revision>
  <dcterms:created xsi:type="dcterms:W3CDTF">2016-09-09T18:55:27Z</dcterms:created>
  <dcterms:modified xsi:type="dcterms:W3CDTF">2016-09-20T21:11:32Z</dcterms:modified>
</cp:coreProperties>
</file>